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56" r:id="rId3"/>
    <p:sldId id="257" r:id="rId4"/>
    <p:sldId id="270" r:id="rId5"/>
    <p:sldId id="258" r:id="rId6"/>
    <p:sldId id="259" r:id="rId7"/>
    <p:sldId id="260" r:id="rId8"/>
    <p:sldId id="261" r:id="rId9"/>
    <p:sldId id="273" r:id="rId10"/>
    <p:sldId id="262" r:id="rId11"/>
    <p:sldId id="272" r:id="rId12"/>
    <p:sldId id="263" r:id="rId13"/>
    <p:sldId id="271" r:id="rId14"/>
    <p:sldId id="274" r:id="rId15"/>
    <p:sldId id="275" r:id="rId16"/>
    <p:sldId id="264" r:id="rId17"/>
    <p:sldId id="265" r:id="rId18"/>
    <p:sldId id="266" r:id="rId19"/>
    <p:sldId id="267" r:id="rId20"/>
    <p:sldId id="268" r:id="rId21"/>
    <p:sldId id="269" r:id="rId22"/>
    <p:sldId id="276" r:id="rId23"/>
    <p:sldId id="27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1374" y="-11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421945-7EDD-421E-963F-6EC6280E7853}" type="datetimeFigureOut">
              <a:rPr lang="en-US" smtClean="0"/>
              <a:pPr/>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7B04C7-6AC7-46D7-B0CD-D0A4B3CC6AC4}" type="slidenum">
              <a:rPr lang="en-US" smtClean="0"/>
              <a:pPr/>
              <a:t>‹#›</a:t>
            </a:fld>
            <a:endParaRPr lang="en-US"/>
          </a:p>
        </p:txBody>
      </p:sp>
    </p:spTree>
    <p:extLst>
      <p:ext uri="{BB962C8B-B14F-4D97-AF65-F5344CB8AC3E}">
        <p14:creationId xmlns="" xmlns:p14="http://schemas.microsoft.com/office/powerpoint/2010/main" val="2836368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421945-7EDD-421E-963F-6EC6280E7853}" type="datetimeFigureOut">
              <a:rPr lang="en-US" smtClean="0"/>
              <a:pPr/>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7B04C7-6AC7-46D7-B0CD-D0A4B3CC6AC4}" type="slidenum">
              <a:rPr lang="en-US" smtClean="0"/>
              <a:pPr/>
              <a:t>‹#›</a:t>
            </a:fld>
            <a:endParaRPr lang="en-US"/>
          </a:p>
        </p:txBody>
      </p:sp>
    </p:spTree>
    <p:extLst>
      <p:ext uri="{BB962C8B-B14F-4D97-AF65-F5344CB8AC3E}">
        <p14:creationId xmlns="" xmlns:p14="http://schemas.microsoft.com/office/powerpoint/2010/main" val="2161028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421945-7EDD-421E-963F-6EC6280E7853}" type="datetimeFigureOut">
              <a:rPr lang="en-US" smtClean="0"/>
              <a:pPr/>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7B04C7-6AC7-46D7-B0CD-D0A4B3CC6AC4}" type="slidenum">
              <a:rPr lang="en-US" smtClean="0"/>
              <a:pPr/>
              <a:t>‹#›</a:t>
            </a:fld>
            <a:endParaRPr lang="en-US"/>
          </a:p>
        </p:txBody>
      </p:sp>
    </p:spTree>
    <p:extLst>
      <p:ext uri="{BB962C8B-B14F-4D97-AF65-F5344CB8AC3E}">
        <p14:creationId xmlns="" xmlns:p14="http://schemas.microsoft.com/office/powerpoint/2010/main" val="488170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421945-7EDD-421E-963F-6EC6280E7853}" type="datetimeFigureOut">
              <a:rPr lang="en-US" smtClean="0"/>
              <a:pPr/>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7B04C7-6AC7-46D7-B0CD-D0A4B3CC6AC4}" type="slidenum">
              <a:rPr lang="en-US" smtClean="0"/>
              <a:pPr/>
              <a:t>‹#›</a:t>
            </a:fld>
            <a:endParaRPr lang="en-US"/>
          </a:p>
        </p:txBody>
      </p:sp>
    </p:spTree>
    <p:extLst>
      <p:ext uri="{BB962C8B-B14F-4D97-AF65-F5344CB8AC3E}">
        <p14:creationId xmlns="" xmlns:p14="http://schemas.microsoft.com/office/powerpoint/2010/main" val="117136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421945-7EDD-421E-963F-6EC6280E7853}" type="datetimeFigureOut">
              <a:rPr lang="en-US" smtClean="0"/>
              <a:pPr/>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7B04C7-6AC7-46D7-B0CD-D0A4B3CC6AC4}" type="slidenum">
              <a:rPr lang="en-US" smtClean="0"/>
              <a:pPr/>
              <a:t>‹#›</a:t>
            </a:fld>
            <a:endParaRPr lang="en-US"/>
          </a:p>
        </p:txBody>
      </p:sp>
    </p:spTree>
    <p:extLst>
      <p:ext uri="{BB962C8B-B14F-4D97-AF65-F5344CB8AC3E}">
        <p14:creationId xmlns="" xmlns:p14="http://schemas.microsoft.com/office/powerpoint/2010/main" val="724588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421945-7EDD-421E-963F-6EC6280E7853}" type="datetimeFigureOut">
              <a:rPr lang="en-US" smtClean="0"/>
              <a:pPr/>
              <a:t>8/25/2014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7B04C7-6AC7-46D7-B0CD-D0A4B3CC6AC4}" type="slidenum">
              <a:rPr lang="en-US" smtClean="0"/>
              <a:pPr/>
              <a:t>‹#›</a:t>
            </a:fld>
            <a:endParaRPr lang="en-US"/>
          </a:p>
        </p:txBody>
      </p:sp>
    </p:spTree>
    <p:extLst>
      <p:ext uri="{BB962C8B-B14F-4D97-AF65-F5344CB8AC3E}">
        <p14:creationId xmlns="" xmlns:p14="http://schemas.microsoft.com/office/powerpoint/2010/main" val="1481492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421945-7EDD-421E-963F-6EC6280E7853}" type="datetimeFigureOut">
              <a:rPr lang="en-US" smtClean="0"/>
              <a:pPr/>
              <a:t>8/25/2014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7B04C7-6AC7-46D7-B0CD-D0A4B3CC6AC4}" type="slidenum">
              <a:rPr lang="en-US" smtClean="0"/>
              <a:pPr/>
              <a:t>‹#›</a:t>
            </a:fld>
            <a:endParaRPr lang="en-US"/>
          </a:p>
        </p:txBody>
      </p:sp>
    </p:spTree>
    <p:extLst>
      <p:ext uri="{BB962C8B-B14F-4D97-AF65-F5344CB8AC3E}">
        <p14:creationId xmlns="" xmlns:p14="http://schemas.microsoft.com/office/powerpoint/2010/main" val="3743555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421945-7EDD-421E-963F-6EC6280E7853}" type="datetimeFigureOut">
              <a:rPr lang="en-US" smtClean="0"/>
              <a:pPr/>
              <a:t>8/25/2014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7B04C7-6AC7-46D7-B0CD-D0A4B3CC6AC4}" type="slidenum">
              <a:rPr lang="en-US" smtClean="0"/>
              <a:pPr/>
              <a:t>‹#›</a:t>
            </a:fld>
            <a:endParaRPr lang="en-US"/>
          </a:p>
        </p:txBody>
      </p:sp>
    </p:spTree>
    <p:extLst>
      <p:ext uri="{BB962C8B-B14F-4D97-AF65-F5344CB8AC3E}">
        <p14:creationId xmlns="" xmlns:p14="http://schemas.microsoft.com/office/powerpoint/2010/main" val="1785501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421945-7EDD-421E-963F-6EC6280E7853}" type="datetimeFigureOut">
              <a:rPr lang="en-US" smtClean="0"/>
              <a:pPr/>
              <a:t>8/25/2014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7B04C7-6AC7-46D7-B0CD-D0A4B3CC6AC4}" type="slidenum">
              <a:rPr lang="en-US" smtClean="0"/>
              <a:pPr/>
              <a:t>‹#›</a:t>
            </a:fld>
            <a:endParaRPr lang="en-US"/>
          </a:p>
        </p:txBody>
      </p:sp>
    </p:spTree>
    <p:extLst>
      <p:ext uri="{BB962C8B-B14F-4D97-AF65-F5344CB8AC3E}">
        <p14:creationId xmlns="" xmlns:p14="http://schemas.microsoft.com/office/powerpoint/2010/main" val="1832100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421945-7EDD-421E-963F-6EC6280E7853}" type="datetimeFigureOut">
              <a:rPr lang="en-US" smtClean="0"/>
              <a:pPr/>
              <a:t>8/25/2014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7B04C7-6AC7-46D7-B0CD-D0A4B3CC6AC4}" type="slidenum">
              <a:rPr lang="en-US" smtClean="0"/>
              <a:pPr/>
              <a:t>‹#›</a:t>
            </a:fld>
            <a:endParaRPr lang="en-US"/>
          </a:p>
        </p:txBody>
      </p:sp>
    </p:spTree>
    <p:extLst>
      <p:ext uri="{BB962C8B-B14F-4D97-AF65-F5344CB8AC3E}">
        <p14:creationId xmlns="" xmlns:p14="http://schemas.microsoft.com/office/powerpoint/2010/main" val="4260320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421945-7EDD-421E-963F-6EC6280E7853}" type="datetimeFigureOut">
              <a:rPr lang="en-US" smtClean="0"/>
              <a:pPr/>
              <a:t>8/25/2014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7B04C7-6AC7-46D7-B0CD-D0A4B3CC6AC4}" type="slidenum">
              <a:rPr lang="en-US" smtClean="0"/>
              <a:pPr/>
              <a:t>‹#›</a:t>
            </a:fld>
            <a:endParaRPr lang="en-US"/>
          </a:p>
        </p:txBody>
      </p:sp>
    </p:spTree>
    <p:extLst>
      <p:ext uri="{BB962C8B-B14F-4D97-AF65-F5344CB8AC3E}">
        <p14:creationId xmlns="" xmlns:p14="http://schemas.microsoft.com/office/powerpoint/2010/main" val="2412909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421945-7EDD-421E-963F-6EC6280E7853}" type="datetimeFigureOut">
              <a:rPr lang="en-US" smtClean="0"/>
              <a:pPr/>
              <a:t>8/25/2014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7B04C7-6AC7-46D7-B0CD-D0A4B3CC6AC4}" type="slidenum">
              <a:rPr lang="en-US" smtClean="0"/>
              <a:pPr/>
              <a:t>‹#›</a:t>
            </a:fld>
            <a:endParaRPr lang="en-US"/>
          </a:p>
        </p:txBody>
      </p:sp>
    </p:spTree>
    <p:extLst>
      <p:ext uri="{BB962C8B-B14F-4D97-AF65-F5344CB8AC3E}">
        <p14:creationId xmlns="" xmlns:p14="http://schemas.microsoft.com/office/powerpoint/2010/main" val="635575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Assigned Seats</a:t>
            </a:r>
            <a:endParaRPr lang="en-US" dirty="0"/>
          </a:p>
        </p:txBody>
      </p:sp>
      <p:sp>
        <p:nvSpPr>
          <p:cNvPr id="3" name="Content Placeholder 2"/>
          <p:cNvSpPr>
            <a:spLocks noGrp="1"/>
          </p:cNvSpPr>
          <p:nvPr>
            <p:ph idx="1"/>
          </p:nvPr>
        </p:nvSpPr>
        <p:spPr/>
        <p:txBody>
          <a:bodyPr/>
          <a:lstStyle/>
          <a:p>
            <a:r>
              <a:rPr lang="en-US" dirty="0" smtClean="0"/>
              <a:t>In a few moments you will have assigned seats via the periodic table/ atomic number (and alphabetically)!</a:t>
            </a:r>
          </a:p>
          <a:p>
            <a:endParaRPr lang="en-US" dirty="0"/>
          </a:p>
          <a:p>
            <a:endParaRPr lang="en-US" dirty="0"/>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723827" y="3124200"/>
            <a:ext cx="3657600" cy="26098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4553781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57445"/>
            <a:ext cx="8382000" cy="2640723"/>
          </a:xfrm>
          <a:prstGeom prst="rect">
            <a:avLst/>
          </a:prstGeom>
        </p:spPr>
        <p:txBody>
          <a:bodyPr wrap="square">
            <a:spAutoFit/>
          </a:bodyPr>
          <a:lstStyle/>
          <a:p>
            <a:pPr>
              <a:lnSpc>
                <a:spcPct val="115000"/>
              </a:lnSpc>
            </a:pPr>
            <a:r>
              <a:rPr lang="en-US" sz="2400" b="1" i="1" u="sng" dirty="0">
                <a:solidFill>
                  <a:srgbClr val="000000"/>
                </a:solidFill>
              </a:rPr>
              <a:t>Be clean</a:t>
            </a:r>
            <a:r>
              <a:rPr lang="en-US" sz="2400" dirty="0">
                <a:solidFill>
                  <a:srgbClr val="000000"/>
                </a:solidFill>
              </a:rPr>
              <a:t>- please leave your table/station cleaner than what you found it </a:t>
            </a:r>
            <a:endParaRPr lang="en-US" sz="2400" dirty="0" smtClean="0">
              <a:effectLst/>
            </a:endParaRPr>
          </a:p>
          <a:p>
            <a:pPr>
              <a:lnSpc>
                <a:spcPct val="115000"/>
              </a:lnSpc>
            </a:pPr>
            <a:r>
              <a:rPr lang="en-US" sz="2400" dirty="0">
                <a:solidFill>
                  <a:srgbClr val="000000"/>
                </a:solidFill>
              </a:rPr>
              <a:t>        When you see a place (house, bathroom, </a:t>
            </a:r>
            <a:r>
              <a:rPr lang="en-US" sz="2400" dirty="0" err="1">
                <a:solidFill>
                  <a:srgbClr val="000000"/>
                </a:solidFill>
              </a:rPr>
              <a:t>etc</a:t>
            </a:r>
            <a:r>
              <a:rPr lang="en-US" sz="2400" dirty="0">
                <a:solidFill>
                  <a:srgbClr val="000000"/>
                </a:solidFill>
              </a:rPr>
              <a:t>) that has stuff on the floor or writings on the walls you do not have a positive feeling about the environment anymore…we don’t want that bad feeling</a:t>
            </a:r>
            <a:r>
              <a:rPr lang="en-US" sz="2400" dirty="0" smtClean="0">
                <a:solidFill>
                  <a:srgbClr val="000000"/>
                </a:solidFill>
              </a:rPr>
              <a:t>!</a:t>
            </a:r>
            <a:endParaRPr lang="en-US" sz="2400" dirty="0" smtClean="0">
              <a:effectLst/>
            </a:endParaRPr>
          </a:p>
        </p:txBody>
      </p:sp>
      <p:pic>
        <p:nvPicPr>
          <p:cNvPr id="8197" name="Picture 5" descr="C:\Documents and Settings\0351-sub-02\Local Settings\Temporary Internet Files\Content.IE5\MKZVCOUZ\MC900438219[1].wm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819400" y="2921000"/>
            <a:ext cx="2709864" cy="309846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0344184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834444"/>
            <a:ext cx="7620000" cy="5613845"/>
          </a:xfrm>
          <a:prstGeom prst="rect">
            <a:avLst/>
          </a:prstGeom>
        </p:spPr>
        <p:txBody>
          <a:bodyPr wrap="square">
            <a:spAutoFit/>
          </a:bodyPr>
          <a:lstStyle/>
          <a:p>
            <a:pPr lvl="0">
              <a:lnSpc>
                <a:spcPct val="115000"/>
              </a:lnSpc>
            </a:pPr>
            <a:r>
              <a:rPr lang="en-US" sz="2400" dirty="0">
                <a:solidFill>
                  <a:srgbClr val="000000"/>
                </a:solidFill>
              </a:rPr>
              <a:t>        </a:t>
            </a:r>
            <a:r>
              <a:rPr lang="en-US" sz="2400" b="1" dirty="0">
                <a:solidFill>
                  <a:srgbClr val="000000"/>
                </a:solidFill>
              </a:rPr>
              <a:t>NO EATING OR DRINKING</a:t>
            </a:r>
            <a:r>
              <a:rPr lang="en-US" sz="2400" dirty="0">
                <a:solidFill>
                  <a:srgbClr val="000000"/>
                </a:solidFill>
              </a:rPr>
              <a:t> (water is fine).  If you are caught eating/drinking anything but </a:t>
            </a:r>
            <a:r>
              <a:rPr lang="en-US" sz="2400" dirty="0" smtClean="0">
                <a:solidFill>
                  <a:srgbClr val="000000"/>
                </a:solidFill>
              </a:rPr>
              <a:t>water, </a:t>
            </a:r>
            <a:r>
              <a:rPr lang="en-US" sz="2400" dirty="0">
                <a:solidFill>
                  <a:srgbClr val="000000"/>
                </a:solidFill>
              </a:rPr>
              <a:t>I will give you a warning to put it away.  The second time I have to ask, I will give you a 0% for the day</a:t>
            </a:r>
            <a:r>
              <a:rPr lang="en-US" sz="2400" dirty="0" smtClean="0">
                <a:solidFill>
                  <a:srgbClr val="000000"/>
                </a:solidFill>
              </a:rPr>
              <a:t>.</a:t>
            </a:r>
          </a:p>
          <a:p>
            <a:pPr lvl="0">
              <a:lnSpc>
                <a:spcPct val="115000"/>
              </a:lnSpc>
            </a:pPr>
            <a:endParaRPr lang="en-US" sz="2400" dirty="0">
              <a:solidFill>
                <a:srgbClr val="000000"/>
              </a:solidFill>
            </a:endParaRPr>
          </a:p>
          <a:p>
            <a:pPr lvl="0">
              <a:lnSpc>
                <a:spcPct val="115000"/>
              </a:lnSpc>
            </a:pPr>
            <a:endParaRPr lang="en-US" sz="2400" dirty="0">
              <a:solidFill>
                <a:prstClr val="black"/>
              </a:solidFill>
            </a:endParaRPr>
          </a:p>
          <a:p>
            <a:pPr lvl="0">
              <a:lnSpc>
                <a:spcPct val="115000"/>
              </a:lnSpc>
            </a:pPr>
            <a:r>
              <a:rPr lang="en-US" sz="2400" b="1" dirty="0">
                <a:solidFill>
                  <a:srgbClr val="000000"/>
                </a:solidFill>
              </a:rPr>
              <a:t>      </a:t>
            </a:r>
            <a:endParaRPr lang="en-US" sz="2400" b="1" dirty="0" smtClean="0">
              <a:solidFill>
                <a:srgbClr val="000000"/>
              </a:solidFill>
            </a:endParaRPr>
          </a:p>
          <a:p>
            <a:pPr lvl="0">
              <a:lnSpc>
                <a:spcPct val="115000"/>
              </a:lnSpc>
            </a:pPr>
            <a:endParaRPr lang="en-US" sz="2400" b="1" dirty="0">
              <a:solidFill>
                <a:srgbClr val="000000"/>
              </a:solidFill>
            </a:endParaRPr>
          </a:p>
          <a:p>
            <a:pPr lvl="0">
              <a:lnSpc>
                <a:spcPct val="115000"/>
              </a:lnSpc>
            </a:pPr>
            <a:endParaRPr lang="en-US" sz="2400" b="1" dirty="0" smtClean="0">
              <a:solidFill>
                <a:srgbClr val="000000"/>
              </a:solidFill>
            </a:endParaRPr>
          </a:p>
          <a:p>
            <a:pPr lvl="0">
              <a:lnSpc>
                <a:spcPct val="115000"/>
              </a:lnSpc>
            </a:pPr>
            <a:r>
              <a:rPr lang="en-US" sz="2400" b="1" dirty="0">
                <a:solidFill>
                  <a:srgbClr val="000000"/>
                </a:solidFill>
              </a:rPr>
              <a:t>  Toilet paper/tissue</a:t>
            </a:r>
            <a:r>
              <a:rPr lang="en-US" sz="2400" dirty="0">
                <a:solidFill>
                  <a:srgbClr val="000000"/>
                </a:solidFill>
              </a:rPr>
              <a:t>- I will try to keep toilet paper at the front of the room so that you can blow your nose.  I do not have the money to supply nose tissue, so this is the best I can do.</a:t>
            </a:r>
            <a:endParaRPr lang="en-US" sz="2400" dirty="0">
              <a:solidFill>
                <a:prstClr val="black"/>
              </a:solidFill>
            </a:endParaRPr>
          </a:p>
        </p:txBody>
      </p:sp>
      <p:pic>
        <p:nvPicPr>
          <p:cNvPr id="7171" name="Picture 3"/>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6000" y="2723212"/>
            <a:ext cx="4495800" cy="183630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8611618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533400"/>
            <a:ext cx="7848600" cy="3313215"/>
          </a:xfrm>
          <a:prstGeom prst="rect">
            <a:avLst/>
          </a:prstGeom>
        </p:spPr>
        <p:txBody>
          <a:bodyPr wrap="square">
            <a:spAutoFit/>
          </a:bodyPr>
          <a:lstStyle/>
          <a:p>
            <a:pPr>
              <a:lnSpc>
                <a:spcPct val="115000"/>
              </a:lnSpc>
            </a:pPr>
            <a:r>
              <a:rPr lang="en-US" sz="2600" b="1" i="1" u="sng" dirty="0">
                <a:solidFill>
                  <a:srgbClr val="000000"/>
                </a:solidFill>
              </a:rPr>
              <a:t>Be mannered</a:t>
            </a:r>
            <a:r>
              <a:rPr lang="en-US" sz="2600" dirty="0">
                <a:solidFill>
                  <a:srgbClr val="000000"/>
                </a:solidFill>
              </a:rPr>
              <a:t>- please raise your hand to answer questions and do not interrupt others while they are talking</a:t>
            </a:r>
            <a:endParaRPr lang="en-US" sz="2600" dirty="0" smtClean="0">
              <a:effectLst/>
            </a:endParaRPr>
          </a:p>
          <a:p>
            <a:pPr>
              <a:lnSpc>
                <a:spcPct val="115000"/>
              </a:lnSpc>
            </a:pPr>
            <a:r>
              <a:rPr lang="en-US" sz="2600" dirty="0">
                <a:solidFill>
                  <a:srgbClr val="000000"/>
                </a:solidFill>
              </a:rPr>
              <a:t>        We have all struggled to understand a concept or lab before, so lending a helping hand shows a lot more than your intelligence!  </a:t>
            </a:r>
            <a:endParaRPr lang="en-US" sz="2600" dirty="0" smtClean="0">
              <a:solidFill>
                <a:srgbClr val="000000"/>
              </a:solidFill>
            </a:endParaRPr>
          </a:p>
          <a:p>
            <a:pPr>
              <a:lnSpc>
                <a:spcPct val="115000"/>
              </a:lnSpc>
            </a:pPr>
            <a:endParaRPr lang="en-US" sz="2600" dirty="0" smtClean="0">
              <a:effectLst/>
            </a:endParaRPr>
          </a:p>
        </p:txBody>
      </p:sp>
      <p:pic>
        <p:nvPicPr>
          <p:cNvPr id="9218" name="Picture 2" descr="C:\Documents and Settings\0351-sub-02\Local Settings\Temporary Internet Files\Content.IE5\MKZVCOUZ\MC900335624[1].wm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362199" y="3846615"/>
            <a:ext cx="3612333" cy="249573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0200690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75000"/>
                  </a:schemeClr>
                </a:solidFill>
              </a:rPr>
              <a:t>Cheating</a:t>
            </a:r>
            <a:endParaRPr lang="en-US" dirty="0">
              <a:solidFill>
                <a:schemeClr val="accent6">
                  <a:lumMod val="75000"/>
                </a:schemeClr>
              </a:solidFill>
            </a:endParaRPr>
          </a:p>
        </p:txBody>
      </p:sp>
      <p:sp>
        <p:nvSpPr>
          <p:cNvPr id="3" name="Content Placeholder 2"/>
          <p:cNvSpPr>
            <a:spLocks noGrp="1"/>
          </p:cNvSpPr>
          <p:nvPr>
            <p:ph sz="half" idx="1"/>
          </p:nvPr>
        </p:nvSpPr>
        <p:spPr/>
        <p:txBody>
          <a:bodyPr>
            <a:normAutofit fontScale="92500"/>
          </a:bodyPr>
          <a:lstStyle/>
          <a:p>
            <a:pPr marL="0" lvl="0" indent="0">
              <a:lnSpc>
                <a:spcPct val="115000"/>
              </a:lnSpc>
              <a:spcBef>
                <a:spcPts val="0"/>
              </a:spcBef>
              <a:buNone/>
            </a:pPr>
            <a:r>
              <a:rPr lang="en-US" sz="2600" dirty="0">
                <a:solidFill>
                  <a:srgbClr val="000000"/>
                </a:solidFill>
              </a:rPr>
              <a:t>        </a:t>
            </a:r>
            <a:r>
              <a:rPr lang="en-US" sz="2600" b="1" dirty="0">
                <a:solidFill>
                  <a:srgbClr val="000000"/>
                </a:solidFill>
              </a:rPr>
              <a:t>NO CHEATING EVER</a:t>
            </a:r>
            <a:r>
              <a:rPr lang="en-US" sz="2600" dirty="0">
                <a:solidFill>
                  <a:srgbClr val="000000"/>
                </a:solidFill>
              </a:rPr>
              <a:t>- If you are caught </a:t>
            </a:r>
            <a:r>
              <a:rPr lang="en-US" sz="2600" b="1" dirty="0">
                <a:solidFill>
                  <a:srgbClr val="000000"/>
                </a:solidFill>
              </a:rPr>
              <a:t>cheating </a:t>
            </a:r>
            <a:r>
              <a:rPr lang="en-US" sz="2600" dirty="0">
                <a:solidFill>
                  <a:srgbClr val="000000"/>
                </a:solidFill>
              </a:rPr>
              <a:t>off someone else’s paper you will receive a </a:t>
            </a:r>
            <a:r>
              <a:rPr lang="en-US" sz="2600" b="1" dirty="0">
                <a:solidFill>
                  <a:srgbClr val="000000"/>
                </a:solidFill>
              </a:rPr>
              <a:t>0%</a:t>
            </a:r>
            <a:r>
              <a:rPr lang="en-US" sz="2600" dirty="0">
                <a:solidFill>
                  <a:srgbClr val="000000"/>
                </a:solidFill>
              </a:rPr>
              <a:t> for that assignment.  The person </a:t>
            </a:r>
            <a:r>
              <a:rPr lang="en-US" sz="2600" b="1" dirty="0">
                <a:solidFill>
                  <a:srgbClr val="000000"/>
                </a:solidFill>
              </a:rPr>
              <a:t>who let you copy </a:t>
            </a:r>
            <a:r>
              <a:rPr lang="en-US" sz="2600" dirty="0">
                <a:solidFill>
                  <a:srgbClr val="000000"/>
                </a:solidFill>
              </a:rPr>
              <a:t>off of their paper will receive </a:t>
            </a:r>
            <a:r>
              <a:rPr lang="en-US" sz="2600" b="1" dirty="0">
                <a:solidFill>
                  <a:srgbClr val="000000"/>
                </a:solidFill>
              </a:rPr>
              <a:t>50% </a:t>
            </a:r>
            <a:r>
              <a:rPr lang="en-US" sz="2600" dirty="0">
                <a:solidFill>
                  <a:srgbClr val="000000"/>
                </a:solidFill>
              </a:rPr>
              <a:t>credit.</a:t>
            </a:r>
            <a:endParaRPr lang="en-US" sz="1800" dirty="0">
              <a:solidFill>
                <a:prstClr val="black"/>
              </a:solidFill>
            </a:endParaRPr>
          </a:p>
          <a:p>
            <a:r>
              <a:rPr lang="en-US" dirty="0" smtClean="0"/>
              <a:t>(You are not a </a:t>
            </a:r>
            <a:r>
              <a:rPr lang="en-US" dirty="0" err="1" smtClean="0"/>
              <a:t>xerox</a:t>
            </a:r>
            <a:r>
              <a:rPr lang="en-US" dirty="0" smtClean="0"/>
              <a:t> machine…think for yourself!)</a:t>
            </a:r>
            <a:endParaRPr lang="en-US" dirty="0"/>
          </a:p>
        </p:txBody>
      </p:sp>
      <p:pic>
        <p:nvPicPr>
          <p:cNvPr id="5122" name="Picture 2"/>
          <p:cNvPicPr>
            <a:picLocks noGrp="1" noChangeAspect="1" noChangeArrowheads="1"/>
          </p:cNvPicPr>
          <p:nvPr>
            <p:ph sz="half" idx="2"/>
          </p:nvPr>
        </p:nvPicPr>
        <p:blipFill>
          <a:blip r:embed="rId2" cstate="print">
            <a:extLst>
              <a:ext uri="{28A0092B-C50C-407E-A947-70E740481C1C}">
                <a14:useLocalDpi xmlns="" xmlns:a14="http://schemas.microsoft.com/office/drawing/2010/main" val="0"/>
              </a:ext>
            </a:extLst>
          </a:blip>
          <a:srcRect/>
          <a:stretch>
            <a:fillRect/>
          </a:stretch>
        </p:blipFill>
        <p:spPr bwMode="auto">
          <a:xfrm>
            <a:off x="5087129" y="1524000"/>
            <a:ext cx="2837671" cy="337646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0360231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Percentages-</a:t>
            </a:r>
            <a:br>
              <a:rPr lang="en-US" dirty="0" smtClean="0"/>
            </a:br>
            <a:r>
              <a:rPr lang="en-US" sz="3900" dirty="0" smtClean="0"/>
              <a:t>I don’t give out grades you EARN them!</a:t>
            </a:r>
            <a:endParaRPr lang="en-US" sz="3900" dirty="0"/>
          </a:p>
        </p:txBody>
      </p:sp>
      <p:sp>
        <p:nvSpPr>
          <p:cNvPr id="3" name="Content Placeholder 2"/>
          <p:cNvSpPr>
            <a:spLocks noGrp="1"/>
          </p:cNvSpPr>
          <p:nvPr>
            <p:ph sz="half" idx="1"/>
          </p:nvPr>
        </p:nvSpPr>
        <p:spPr/>
        <p:txBody>
          <a:bodyPr/>
          <a:lstStyle/>
          <a:p>
            <a:r>
              <a:rPr lang="en-US" i="1" dirty="0" smtClean="0"/>
              <a:t>Categories</a:t>
            </a:r>
            <a:r>
              <a:rPr lang="en-US" i="1" dirty="0" smtClean="0"/>
              <a:t>:</a:t>
            </a:r>
          </a:p>
          <a:p>
            <a:endParaRPr lang="en-US" dirty="0" smtClean="0"/>
          </a:p>
          <a:p>
            <a:r>
              <a:rPr lang="en-US" dirty="0" smtClean="0"/>
              <a:t>50% Quizzes &amp; Tests</a:t>
            </a:r>
          </a:p>
          <a:p>
            <a:r>
              <a:rPr lang="en-US" dirty="0" smtClean="0"/>
              <a:t>2</a:t>
            </a:r>
            <a:r>
              <a:rPr lang="en-US" dirty="0" smtClean="0"/>
              <a:t>0</a:t>
            </a:r>
            <a:r>
              <a:rPr lang="en-US" dirty="0" smtClean="0"/>
              <a:t>% </a:t>
            </a:r>
            <a:r>
              <a:rPr lang="en-US" dirty="0" smtClean="0"/>
              <a:t> </a:t>
            </a:r>
            <a:r>
              <a:rPr lang="en-US" dirty="0" smtClean="0"/>
              <a:t>Homework</a:t>
            </a:r>
          </a:p>
          <a:p>
            <a:r>
              <a:rPr lang="en-US" dirty="0" smtClean="0"/>
              <a:t>20% Notebook</a:t>
            </a:r>
          </a:p>
          <a:p>
            <a:r>
              <a:rPr lang="en-US" dirty="0" smtClean="0"/>
              <a:t>10% Labs</a:t>
            </a:r>
            <a:endParaRPr lang="en-US" dirty="0" smtClean="0"/>
          </a:p>
          <a:p>
            <a:pPr>
              <a:buNone/>
            </a:pPr>
            <a:endParaRPr lang="en-US" dirty="0"/>
          </a:p>
        </p:txBody>
      </p:sp>
      <p:pic>
        <p:nvPicPr>
          <p:cNvPr id="14338" name="Picture 2"/>
          <p:cNvPicPr>
            <a:picLocks noGrp="1" noChangeAspect="1" noChangeArrowheads="1"/>
          </p:cNvPicPr>
          <p:nvPr>
            <p:ph sz="half" idx="2"/>
          </p:nvPr>
        </p:nvPicPr>
        <p:blipFill>
          <a:blip r:embed="rId2" cstate="print">
            <a:extLst>
              <a:ext uri="{28A0092B-C50C-407E-A947-70E740481C1C}">
                <a14:useLocalDpi xmlns="" xmlns:a14="http://schemas.microsoft.com/office/drawing/2010/main" val="0"/>
              </a:ext>
            </a:extLst>
          </a:blip>
          <a:srcRect/>
          <a:stretch>
            <a:fillRect/>
          </a:stretch>
        </p:blipFill>
        <p:spPr bwMode="auto">
          <a:xfrm>
            <a:off x="5181600" y="2667000"/>
            <a:ext cx="3374044" cy="34020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4834273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 Scale</a:t>
            </a:r>
            <a:endParaRPr lang="en-US" dirty="0"/>
          </a:p>
        </p:txBody>
      </p:sp>
      <p:sp>
        <p:nvSpPr>
          <p:cNvPr id="3" name="Content Placeholder 2"/>
          <p:cNvSpPr>
            <a:spLocks noGrp="1"/>
          </p:cNvSpPr>
          <p:nvPr>
            <p:ph sz="half" idx="1"/>
          </p:nvPr>
        </p:nvSpPr>
        <p:spPr/>
        <p:txBody>
          <a:bodyPr/>
          <a:lstStyle/>
          <a:p>
            <a:r>
              <a:rPr lang="en-US" dirty="0" smtClean="0"/>
              <a:t>100-90 A</a:t>
            </a:r>
          </a:p>
          <a:p>
            <a:r>
              <a:rPr lang="en-US" dirty="0" smtClean="0"/>
              <a:t>89-80 B</a:t>
            </a:r>
          </a:p>
          <a:p>
            <a:r>
              <a:rPr lang="en-US" dirty="0" smtClean="0"/>
              <a:t>79-70 C</a:t>
            </a:r>
          </a:p>
          <a:p>
            <a:r>
              <a:rPr lang="en-US" dirty="0" smtClean="0"/>
              <a:t>69-60 D</a:t>
            </a:r>
          </a:p>
          <a:p>
            <a:r>
              <a:rPr lang="en-US" dirty="0" smtClean="0"/>
              <a:t>59-0   F</a:t>
            </a:r>
            <a:endParaRPr lang="en-US" dirty="0"/>
          </a:p>
        </p:txBody>
      </p:sp>
      <p:sp>
        <p:nvSpPr>
          <p:cNvPr id="4" name="Content Placeholder 3"/>
          <p:cNvSpPr>
            <a:spLocks noGrp="1"/>
          </p:cNvSpPr>
          <p:nvPr>
            <p:ph sz="half" idx="2"/>
          </p:nvPr>
        </p:nvSpPr>
        <p:spPr/>
        <p:txBody>
          <a:bodyPr/>
          <a:lstStyle/>
          <a:p>
            <a:r>
              <a:rPr lang="en-US" dirty="0" smtClean="0"/>
              <a:t>Semester Grade (the only that really counts)</a:t>
            </a:r>
          </a:p>
          <a:p>
            <a:endParaRPr lang="en-US" dirty="0"/>
          </a:p>
          <a:p>
            <a:r>
              <a:rPr lang="en-US" dirty="0" smtClean="0">
                <a:solidFill>
                  <a:srgbClr val="C00000"/>
                </a:solidFill>
              </a:rPr>
              <a:t>40% quarter 1</a:t>
            </a:r>
          </a:p>
          <a:p>
            <a:r>
              <a:rPr lang="en-US" dirty="0" smtClean="0">
                <a:solidFill>
                  <a:srgbClr val="C00000"/>
                </a:solidFill>
              </a:rPr>
              <a:t>40% quarter 2</a:t>
            </a:r>
          </a:p>
          <a:p>
            <a:r>
              <a:rPr lang="en-US" u="sng" dirty="0" smtClean="0">
                <a:solidFill>
                  <a:srgbClr val="C00000"/>
                </a:solidFill>
              </a:rPr>
              <a:t>20% semester final</a:t>
            </a:r>
          </a:p>
          <a:p>
            <a:r>
              <a:rPr lang="en-US" dirty="0" smtClean="0">
                <a:solidFill>
                  <a:srgbClr val="C00000"/>
                </a:solidFill>
              </a:rPr>
              <a:t>= 100% final grade</a:t>
            </a:r>
            <a:endParaRPr lang="en-US" dirty="0">
              <a:solidFill>
                <a:srgbClr val="C00000"/>
              </a:solidFill>
            </a:endParaRPr>
          </a:p>
        </p:txBody>
      </p:sp>
    </p:spTree>
    <p:extLst>
      <p:ext uri="{BB962C8B-B14F-4D97-AF65-F5344CB8AC3E}">
        <p14:creationId xmlns="" xmlns:p14="http://schemas.microsoft.com/office/powerpoint/2010/main" val="13995672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675169"/>
            <a:ext cx="7848600" cy="5613845"/>
          </a:xfrm>
          <a:prstGeom prst="rect">
            <a:avLst/>
          </a:prstGeom>
        </p:spPr>
        <p:txBody>
          <a:bodyPr wrap="square">
            <a:spAutoFit/>
          </a:bodyPr>
          <a:lstStyle/>
          <a:p>
            <a:pPr>
              <a:lnSpc>
                <a:spcPct val="115000"/>
              </a:lnSpc>
            </a:pPr>
            <a:r>
              <a:rPr lang="en-US" sz="2400" b="1" i="1" u="sng" dirty="0">
                <a:solidFill>
                  <a:srgbClr val="000000"/>
                </a:solidFill>
              </a:rPr>
              <a:t>Be timely</a:t>
            </a:r>
            <a:r>
              <a:rPr lang="en-US" sz="2400" dirty="0">
                <a:solidFill>
                  <a:srgbClr val="000000"/>
                </a:solidFill>
              </a:rPr>
              <a:t>- be in your seat before or at least when the bell rings and working on the bell ringer.</a:t>
            </a:r>
            <a:endParaRPr lang="en-US" sz="2400" dirty="0" smtClean="0">
              <a:effectLst/>
            </a:endParaRPr>
          </a:p>
          <a:p>
            <a:pPr>
              <a:lnSpc>
                <a:spcPct val="115000"/>
              </a:lnSpc>
            </a:pPr>
            <a:r>
              <a:rPr lang="en-US" sz="2400" dirty="0">
                <a:solidFill>
                  <a:srgbClr val="000000"/>
                </a:solidFill>
              </a:rPr>
              <a:t>        </a:t>
            </a:r>
            <a:r>
              <a:rPr lang="en-US" sz="2400" b="1" dirty="0">
                <a:solidFill>
                  <a:srgbClr val="000000"/>
                </a:solidFill>
              </a:rPr>
              <a:t>Assigned Seats-</a:t>
            </a:r>
            <a:r>
              <a:rPr lang="en-US" sz="2400" dirty="0">
                <a:solidFill>
                  <a:srgbClr val="000000"/>
                </a:solidFill>
              </a:rPr>
              <a:t> Everyone has an assigned seat.  If you are not in your correct seat I will mark you absent for the period.  </a:t>
            </a:r>
            <a:endParaRPr lang="en-US" sz="2400" dirty="0" smtClean="0">
              <a:effectLst/>
            </a:endParaRPr>
          </a:p>
          <a:p>
            <a:pPr>
              <a:lnSpc>
                <a:spcPct val="115000"/>
              </a:lnSpc>
            </a:pPr>
            <a:r>
              <a:rPr lang="en-US" sz="2400" dirty="0">
                <a:solidFill>
                  <a:srgbClr val="000000"/>
                </a:solidFill>
              </a:rPr>
              <a:t>        </a:t>
            </a:r>
            <a:r>
              <a:rPr lang="en-US" sz="2400" b="1" dirty="0">
                <a:solidFill>
                  <a:srgbClr val="000000"/>
                </a:solidFill>
              </a:rPr>
              <a:t>Bell Ringers</a:t>
            </a:r>
            <a:r>
              <a:rPr lang="en-US" sz="2400" dirty="0">
                <a:solidFill>
                  <a:srgbClr val="000000"/>
                </a:solidFill>
              </a:rPr>
              <a:t>- We will have a bell ringer (aka- warm up or do now) every day.  Every day I will walk around, about four minutes after the bell, with a colorful stamper and stamp that you are on task by writing the bell ringer and answering it.  If you get a stamp you receive 100 points for that assignment.  If you are late or not on task you will not get a stamp and receive 75 points for that assignment.  I do NOT come back around to stamp people who finally are on task.</a:t>
            </a:r>
            <a:endParaRPr lang="en-US" sz="2400" dirty="0">
              <a:effectLst/>
            </a:endParaRPr>
          </a:p>
        </p:txBody>
      </p:sp>
    </p:spTree>
    <p:extLst>
      <p:ext uri="{BB962C8B-B14F-4D97-AF65-F5344CB8AC3E}">
        <p14:creationId xmlns="" xmlns:p14="http://schemas.microsoft.com/office/powerpoint/2010/main" val="9558037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028343"/>
            <a:ext cx="7772400" cy="4893647"/>
          </a:xfrm>
          <a:prstGeom prst="rect">
            <a:avLst/>
          </a:prstGeom>
        </p:spPr>
        <p:txBody>
          <a:bodyPr wrap="square">
            <a:spAutoFit/>
          </a:bodyPr>
          <a:lstStyle/>
          <a:p>
            <a:r>
              <a:rPr lang="en-US" sz="2400" dirty="0">
                <a:solidFill>
                  <a:srgbClr val="000000"/>
                </a:solidFill>
              </a:rPr>
              <a:t> </a:t>
            </a:r>
            <a:r>
              <a:rPr lang="en-US" sz="2400" b="1" dirty="0">
                <a:solidFill>
                  <a:srgbClr val="000000"/>
                </a:solidFill>
              </a:rPr>
              <a:t>Late Arrivals</a:t>
            </a:r>
            <a:r>
              <a:rPr lang="en-US" sz="2400" dirty="0">
                <a:solidFill>
                  <a:srgbClr val="000000"/>
                </a:solidFill>
              </a:rPr>
              <a:t>- Once the last bell rings class begins and I start teaching.  If you are late whether it be the bathroom or because another teacher held you after class you should enter my room quietly.  Five minutes into the period I will have already taken attendance and I am not going to stop teaching to mark you present in the computer.  You will need to print your name in the late arrival book and put your pass in the clear plastic bin.  At the end of the day, I will go back into the school’s attendance and mark everyone who has signed in as present, but tardy.  If you do not sign in I will keep you marked as absent for the whole period.  It is your responsibility to put your name in the book so that you get attendance credit.</a:t>
            </a:r>
            <a:endParaRPr lang="en-US" sz="2400" dirty="0"/>
          </a:p>
        </p:txBody>
      </p:sp>
    </p:spTree>
    <p:extLst>
      <p:ext uri="{BB962C8B-B14F-4D97-AF65-F5344CB8AC3E}">
        <p14:creationId xmlns="" xmlns:p14="http://schemas.microsoft.com/office/powerpoint/2010/main" val="3141033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09600"/>
            <a:ext cx="7924800" cy="3465244"/>
          </a:xfrm>
          <a:prstGeom prst="rect">
            <a:avLst/>
          </a:prstGeom>
        </p:spPr>
        <p:txBody>
          <a:bodyPr wrap="square">
            <a:spAutoFit/>
          </a:bodyPr>
          <a:lstStyle/>
          <a:p>
            <a:pPr>
              <a:lnSpc>
                <a:spcPct val="115000"/>
              </a:lnSpc>
            </a:pPr>
            <a:r>
              <a:rPr lang="en-US" sz="2400" dirty="0">
                <a:solidFill>
                  <a:srgbClr val="000000"/>
                </a:solidFill>
              </a:rPr>
              <a:t>        </a:t>
            </a:r>
            <a:r>
              <a:rPr lang="en-US" sz="2400" b="1" dirty="0">
                <a:solidFill>
                  <a:srgbClr val="000000"/>
                </a:solidFill>
              </a:rPr>
              <a:t>Absences-</a:t>
            </a:r>
            <a:r>
              <a:rPr lang="en-US" sz="2400" dirty="0">
                <a:solidFill>
                  <a:srgbClr val="000000"/>
                </a:solidFill>
              </a:rPr>
              <a:t> Please try to get to a class a few minutes ahead of the bell the next day you come in.  That way you can get whatever assignment/worksheet that was completed the day before out of the crate.  You will also need to find someone who you can get notes from for your missing days.   You should make up all of the work that you missed to keep your grade going strong.  You will not be able to make up labs- I will give you a supplemental worksheet instead</a:t>
            </a:r>
            <a:r>
              <a:rPr lang="en-US" sz="2400" dirty="0" smtClean="0">
                <a:solidFill>
                  <a:srgbClr val="000000"/>
                </a:solidFill>
              </a:rPr>
              <a:t>.</a:t>
            </a:r>
          </a:p>
        </p:txBody>
      </p:sp>
      <p:pic>
        <p:nvPicPr>
          <p:cNvPr id="15362"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276600" y="4419600"/>
            <a:ext cx="2362200" cy="2362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4145735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834444"/>
            <a:ext cx="8305800" cy="5164171"/>
          </a:xfrm>
          <a:prstGeom prst="rect">
            <a:avLst/>
          </a:prstGeom>
        </p:spPr>
        <p:txBody>
          <a:bodyPr wrap="square">
            <a:spAutoFit/>
          </a:bodyPr>
          <a:lstStyle/>
          <a:p>
            <a:pPr>
              <a:lnSpc>
                <a:spcPct val="115000"/>
              </a:lnSpc>
            </a:pPr>
            <a:r>
              <a:rPr lang="en-US" sz="2400" b="1" i="1" u="sng" dirty="0">
                <a:solidFill>
                  <a:srgbClr val="000000"/>
                </a:solidFill>
              </a:rPr>
              <a:t>Washroom/Hall passes</a:t>
            </a:r>
            <a:r>
              <a:rPr lang="en-US" sz="2400" dirty="0">
                <a:solidFill>
                  <a:srgbClr val="000000"/>
                </a:solidFill>
              </a:rPr>
              <a:t>- One student at a time is allowed out of the room.</a:t>
            </a:r>
            <a:endParaRPr lang="en-US" sz="2400" dirty="0" smtClean="0">
              <a:effectLst/>
            </a:endParaRPr>
          </a:p>
          <a:p>
            <a:pPr>
              <a:lnSpc>
                <a:spcPct val="115000"/>
              </a:lnSpc>
            </a:pPr>
            <a:r>
              <a:rPr lang="en-US" sz="2400" dirty="0">
                <a:solidFill>
                  <a:srgbClr val="000000"/>
                </a:solidFill>
              </a:rPr>
              <a:t>        Please sign out of the room before you leave for the washroom and please sign back IN so that I know you came back. </a:t>
            </a:r>
            <a:r>
              <a:rPr lang="en-US" sz="2400" dirty="0" smtClean="0">
                <a:solidFill>
                  <a:srgbClr val="000000"/>
                </a:solidFill>
              </a:rPr>
              <a:t> If </a:t>
            </a:r>
            <a:r>
              <a:rPr lang="en-US" sz="2400" dirty="0">
                <a:solidFill>
                  <a:srgbClr val="000000"/>
                </a:solidFill>
              </a:rPr>
              <a:t>you forget to sign out and I go looking for you, I may think you ditched and begin writing you up not knowing you were given permission to leave.</a:t>
            </a:r>
            <a:endParaRPr lang="en-US" sz="2400" dirty="0" smtClean="0">
              <a:effectLst/>
            </a:endParaRPr>
          </a:p>
          <a:p>
            <a:pPr>
              <a:lnSpc>
                <a:spcPct val="115000"/>
              </a:lnSpc>
            </a:pPr>
            <a:r>
              <a:rPr lang="en-US" sz="2400" dirty="0">
                <a:solidFill>
                  <a:srgbClr val="000000"/>
                </a:solidFill>
              </a:rPr>
              <a:t>        Please do not interrupt instructions, demonstrations, or lecture to ask to use the washroom.  Please ask when we are doing something quiet, during lab, or another activity.</a:t>
            </a:r>
            <a:endParaRPr lang="en-US" sz="2400" dirty="0" smtClean="0">
              <a:effectLst/>
            </a:endParaRPr>
          </a:p>
          <a:p>
            <a:pPr>
              <a:lnSpc>
                <a:spcPct val="115000"/>
              </a:lnSpc>
            </a:pPr>
            <a:r>
              <a:rPr lang="en-US" sz="2400" dirty="0">
                <a:solidFill>
                  <a:srgbClr val="000000"/>
                </a:solidFill>
              </a:rPr>
              <a:t>We will use the blue (boys) and pink (girls) wooden passes for now.  </a:t>
            </a:r>
            <a:endParaRPr lang="en-US" sz="2400" dirty="0">
              <a:effectLst/>
            </a:endParaRPr>
          </a:p>
        </p:txBody>
      </p:sp>
    </p:spTree>
    <p:extLst>
      <p:ext uri="{BB962C8B-B14F-4D97-AF65-F5344CB8AC3E}">
        <p14:creationId xmlns="" xmlns:p14="http://schemas.microsoft.com/office/powerpoint/2010/main" val="25576519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1143000"/>
          </a:xfrm>
        </p:spPr>
        <p:txBody>
          <a:bodyPr>
            <a:normAutofit fontScale="90000"/>
          </a:bodyPr>
          <a:lstStyle/>
          <a:p>
            <a:pPr algn="l" fontAlgn="auto">
              <a:lnSpc>
                <a:spcPct val="115000"/>
              </a:lnSpc>
            </a:pPr>
            <a:r>
              <a:rPr lang="en-US" dirty="0" smtClean="0">
                <a:effectLst/>
              </a:rPr>
              <a:t/>
            </a:r>
            <a:br>
              <a:rPr lang="en-US" dirty="0" smtClean="0">
                <a:effectLst/>
              </a:rPr>
            </a:br>
            <a:r>
              <a:rPr lang="en-US" dirty="0" smtClean="0">
                <a:effectLst/>
              </a:rPr>
              <a:t>Classroom Procedures</a:t>
            </a:r>
            <a:br>
              <a:rPr lang="en-US" dirty="0" smtClean="0">
                <a:effectLst/>
              </a:rPr>
            </a:br>
            <a:endParaRPr lang="en-US" dirty="0"/>
          </a:p>
        </p:txBody>
      </p:sp>
      <p:sp>
        <p:nvSpPr>
          <p:cNvPr id="3" name="Subtitle 2"/>
          <p:cNvSpPr>
            <a:spLocks noGrp="1"/>
          </p:cNvSpPr>
          <p:nvPr>
            <p:ph idx="1"/>
          </p:nvPr>
        </p:nvSpPr>
        <p:spPr/>
        <p:txBody>
          <a:bodyPr/>
          <a:lstStyle/>
          <a:p>
            <a:r>
              <a:rPr lang="en-US" dirty="0" smtClean="0"/>
              <a:t>For Mrs. </a:t>
            </a:r>
            <a:r>
              <a:rPr lang="en-US" dirty="0" err="1" smtClean="0"/>
              <a:t>Shorette’s</a:t>
            </a:r>
            <a:r>
              <a:rPr lang="en-US" dirty="0" smtClean="0"/>
              <a:t> </a:t>
            </a:r>
            <a:r>
              <a:rPr lang="en-US" dirty="0" smtClean="0"/>
              <a:t>Physics</a:t>
            </a:r>
            <a:r>
              <a:rPr lang="en-US" dirty="0" smtClean="0"/>
              <a:t> </a:t>
            </a:r>
            <a:r>
              <a:rPr lang="en-US" dirty="0" smtClean="0"/>
              <a:t>class </a:t>
            </a:r>
          </a:p>
          <a:p>
            <a:pPr lvl="1"/>
            <a:r>
              <a:rPr lang="en-US" dirty="0" smtClean="0"/>
              <a:t>(You will have a 10 item question quiz on this PP.)</a:t>
            </a:r>
            <a:endParaRPr lang="en-US" dirty="0"/>
          </a:p>
        </p:txBody>
      </p:sp>
      <p:pic>
        <p:nvPicPr>
          <p:cNvPr id="1027" name="Picture 3"/>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667000" y="2971800"/>
            <a:ext cx="3273108" cy="32194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3290501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on Procedures</a:t>
            </a:r>
            <a:endParaRPr lang="en-US" dirty="0"/>
          </a:p>
        </p:txBody>
      </p:sp>
      <p:sp>
        <p:nvSpPr>
          <p:cNvPr id="3" name="Content Placeholder 2"/>
          <p:cNvSpPr>
            <a:spLocks noGrp="1"/>
          </p:cNvSpPr>
          <p:nvPr>
            <p:ph idx="1"/>
          </p:nvPr>
        </p:nvSpPr>
        <p:spPr>
          <a:xfrm>
            <a:off x="457200" y="1600200"/>
            <a:ext cx="8229600" cy="5029200"/>
          </a:xfrm>
        </p:spPr>
        <p:txBody>
          <a:bodyPr>
            <a:noAutofit/>
          </a:bodyPr>
          <a:lstStyle/>
          <a:p>
            <a:r>
              <a:rPr lang="en-US" sz="3400" dirty="0" smtClean="0"/>
              <a:t>1) When do you ask to use the washroom? </a:t>
            </a:r>
          </a:p>
          <a:p>
            <a:r>
              <a:rPr lang="en-US" sz="3400" dirty="0" smtClean="0">
                <a:solidFill>
                  <a:schemeClr val="accent5">
                    <a:lumMod val="50000"/>
                  </a:schemeClr>
                </a:solidFill>
              </a:rPr>
              <a:t>2) Where can you find absentee worksheets?</a:t>
            </a:r>
          </a:p>
          <a:p>
            <a:r>
              <a:rPr lang="en-US" sz="3400" dirty="0" smtClean="0"/>
              <a:t>3) What do you do if you are late (for any reason)?</a:t>
            </a:r>
          </a:p>
          <a:p>
            <a:r>
              <a:rPr lang="en-US" sz="3400" dirty="0" smtClean="0">
                <a:solidFill>
                  <a:schemeClr val="accent5">
                    <a:lumMod val="50000"/>
                  </a:schemeClr>
                </a:solidFill>
              </a:rPr>
              <a:t>4) Why would I mark you absent if you are physically  present  in the room?</a:t>
            </a:r>
          </a:p>
          <a:p>
            <a:r>
              <a:rPr lang="en-US" sz="3400" dirty="0" smtClean="0"/>
              <a:t>5) How much credit does the person who let you cheat off of them receive?</a:t>
            </a:r>
          </a:p>
        </p:txBody>
      </p:sp>
      <p:pic>
        <p:nvPicPr>
          <p:cNvPr id="614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162800" y="228600"/>
            <a:ext cx="1562100" cy="17716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9664429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457200"/>
            <a:ext cx="8229600" cy="6019800"/>
          </a:xfrm>
        </p:spPr>
        <p:txBody>
          <a:bodyPr>
            <a:normAutofit/>
          </a:bodyPr>
          <a:lstStyle/>
          <a:p>
            <a:pPr>
              <a:lnSpc>
                <a:spcPct val="110000"/>
              </a:lnSpc>
            </a:pPr>
            <a:r>
              <a:rPr lang="en-US" dirty="0" smtClean="0">
                <a:solidFill>
                  <a:schemeClr val="accent5">
                    <a:lumMod val="50000"/>
                  </a:schemeClr>
                </a:solidFill>
              </a:rPr>
              <a:t>6) What happens the second time I catch you eating/drinking?</a:t>
            </a:r>
          </a:p>
          <a:p>
            <a:pPr>
              <a:lnSpc>
                <a:spcPct val="110000"/>
              </a:lnSpc>
            </a:pPr>
            <a:r>
              <a:rPr lang="en-US" dirty="0" smtClean="0"/>
              <a:t>7) Where are we going to put ALL of our returned papers, quizzes, and notes?</a:t>
            </a:r>
          </a:p>
          <a:p>
            <a:pPr>
              <a:lnSpc>
                <a:spcPct val="150000"/>
              </a:lnSpc>
            </a:pPr>
            <a:r>
              <a:rPr lang="en-US" dirty="0" smtClean="0">
                <a:solidFill>
                  <a:schemeClr val="accent5">
                    <a:lumMod val="50000"/>
                  </a:schemeClr>
                </a:solidFill>
              </a:rPr>
              <a:t>8) What do I need to borrow a pencil?</a:t>
            </a:r>
          </a:p>
          <a:p>
            <a:pPr lvl="0">
              <a:lnSpc>
                <a:spcPct val="120000"/>
              </a:lnSpc>
            </a:pPr>
            <a:r>
              <a:rPr lang="en-US" dirty="0" smtClean="0"/>
              <a:t>9)</a:t>
            </a:r>
            <a:r>
              <a:rPr lang="en-US" dirty="0">
                <a:solidFill>
                  <a:prstClr val="black"/>
                </a:solidFill>
              </a:rPr>
              <a:t> If you do not hand over </a:t>
            </a:r>
            <a:r>
              <a:rPr lang="en-US" dirty="0" smtClean="0">
                <a:solidFill>
                  <a:prstClr val="black"/>
                </a:solidFill>
              </a:rPr>
              <a:t>my </a:t>
            </a:r>
            <a:r>
              <a:rPr lang="en-US" dirty="0">
                <a:solidFill>
                  <a:prstClr val="black"/>
                </a:solidFill>
              </a:rPr>
              <a:t>cell phone (or play stupid), what will happen</a:t>
            </a:r>
            <a:r>
              <a:rPr lang="en-US" dirty="0" smtClean="0">
                <a:solidFill>
                  <a:prstClr val="black"/>
                </a:solidFill>
              </a:rPr>
              <a:t>?</a:t>
            </a:r>
            <a:endParaRPr lang="en-US" dirty="0" smtClean="0"/>
          </a:p>
          <a:p>
            <a:r>
              <a:rPr lang="en-US" dirty="0" smtClean="0">
                <a:solidFill>
                  <a:schemeClr val="accent5">
                    <a:lumMod val="50000"/>
                  </a:schemeClr>
                </a:solidFill>
              </a:rPr>
              <a:t>10) </a:t>
            </a:r>
            <a:r>
              <a:rPr lang="en-US" b="1" dirty="0" smtClean="0">
                <a:solidFill>
                  <a:schemeClr val="accent5">
                    <a:lumMod val="50000"/>
                  </a:schemeClr>
                </a:solidFill>
              </a:rPr>
              <a:t>Extra Credit- </a:t>
            </a:r>
            <a:r>
              <a:rPr lang="en-US" dirty="0" smtClean="0">
                <a:solidFill>
                  <a:schemeClr val="accent5">
                    <a:lumMod val="50000"/>
                  </a:schemeClr>
                </a:solidFill>
              </a:rPr>
              <a:t>How are the seats in this room arranged? (What example is on your desk?)</a:t>
            </a:r>
          </a:p>
          <a:p>
            <a:endParaRPr lang="en-US" dirty="0"/>
          </a:p>
        </p:txBody>
      </p:sp>
    </p:spTree>
    <p:extLst>
      <p:ext uri="{BB962C8B-B14F-4D97-AF65-F5344CB8AC3E}">
        <p14:creationId xmlns="" xmlns:p14="http://schemas.microsoft.com/office/powerpoint/2010/main" val="5119241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Change papers with the person to your right!</a:t>
            </a:r>
            <a:br>
              <a:rPr lang="en-US" dirty="0" smtClean="0"/>
            </a:br>
            <a:r>
              <a:rPr lang="en-US" dirty="0"/>
              <a:t/>
            </a:r>
            <a:br>
              <a:rPr lang="en-US" dirty="0"/>
            </a:br>
            <a:r>
              <a:rPr lang="en-US" dirty="0" smtClean="0"/>
              <a:t>(Grader- put your initials in the bottom RIGHT hand corner)</a:t>
            </a:r>
            <a:endParaRPr lang="en-US" dirty="0"/>
          </a:p>
        </p:txBody>
      </p:sp>
    </p:spTree>
    <p:extLst>
      <p:ext uri="{BB962C8B-B14F-4D97-AF65-F5344CB8AC3E}">
        <p14:creationId xmlns="" xmlns:p14="http://schemas.microsoft.com/office/powerpoint/2010/main" val="226362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Answers to the quiz</a:t>
            </a:r>
            <a:endParaRPr lang="en-US" dirty="0"/>
          </a:p>
        </p:txBody>
      </p:sp>
      <p:sp>
        <p:nvSpPr>
          <p:cNvPr id="4" name="Content Placeholder 3"/>
          <p:cNvSpPr>
            <a:spLocks noGrp="1"/>
          </p:cNvSpPr>
          <p:nvPr>
            <p:ph idx="1"/>
          </p:nvPr>
        </p:nvSpPr>
        <p:spPr/>
        <p:txBody>
          <a:bodyPr>
            <a:normAutofit fontScale="85000" lnSpcReduction="20000"/>
          </a:bodyPr>
          <a:lstStyle/>
          <a:p>
            <a:r>
              <a:rPr lang="en-US" dirty="0" smtClean="0"/>
              <a:t> 1) When there is quiet time </a:t>
            </a:r>
          </a:p>
          <a:p>
            <a:r>
              <a:rPr lang="en-US" dirty="0" smtClean="0"/>
              <a:t>2) White bin upfront</a:t>
            </a:r>
          </a:p>
          <a:p>
            <a:r>
              <a:rPr lang="en-US" dirty="0" smtClean="0"/>
              <a:t>3) Enter quietly, sign in</a:t>
            </a:r>
          </a:p>
          <a:p>
            <a:r>
              <a:rPr lang="en-US" dirty="0" smtClean="0"/>
              <a:t>4) Not in your assigned seat</a:t>
            </a:r>
          </a:p>
          <a:p>
            <a:r>
              <a:rPr lang="en-US" dirty="0" smtClean="0"/>
              <a:t>5) 50% max</a:t>
            </a:r>
          </a:p>
          <a:p>
            <a:r>
              <a:rPr lang="en-US" dirty="0" smtClean="0"/>
              <a:t>6) 0% for the day</a:t>
            </a:r>
          </a:p>
          <a:p>
            <a:r>
              <a:rPr lang="en-US" dirty="0" smtClean="0"/>
              <a:t>7) In YOUR 3-ring binder</a:t>
            </a:r>
          </a:p>
          <a:p>
            <a:r>
              <a:rPr lang="en-US" dirty="0" smtClean="0"/>
              <a:t>8) Collateral (give me something in exchange)</a:t>
            </a:r>
          </a:p>
          <a:p>
            <a:r>
              <a:rPr lang="en-US" dirty="0" smtClean="0"/>
              <a:t>9) 0% for the day</a:t>
            </a:r>
          </a:p>
          <a:p>
            <a:r>
              <a:rPr lang="en-US" dirty="0" smtClean="0"/>
              <a:t>10) Periodic table or atomic number</a:t>
            </a:r>
            <a:r>
              <a:rPr lang="en-US" dirty="0"/>
              <a:t> </a:t>
            </a:r>
            <a:r>
              <a:rPr lang="en-US" dirty="0" smtClean="0"/>
              <a:t>or rows/columns</a:t>
            </a:r>
            <a:endParaRPr lang="en-US" dirty="0"/>
          </a:p>
        </p:txBody>
      </p:sp>
    </p:spTree>
    <p:extLst>
      <p:ext uri="{BB962C8B-B14F-4D97-AF65-F5344CB8AC3E}">
        <p14:creationId xmlns="" xmlns:p14="http://schemas.microsoft.com/office/powerpoint/2010/main" val="42023559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38896"/>
            <a:ext cx="8534400" cy="6615657"/>
          </a:xfrm>
          <a:prstGeom prst="rect">
            <a:avLst/>
          </a:prstGeom>
        </p:spPr>
        <p:txBody>
          <a:bodyPr wrap="square">
            <a:spAutoFit/>
          </a:bodyPr>
          <a:lstStyle/>
          <a:p>
            <a:pPr>
              <a:lnSpc>
                <a:spcPct val="115000"/>
              </a:lnSpc>
            </a:pPr>
            <a:r>
              <a:rPr lang="en-US" sz="2400" b="1" i="1" u="sng" dirty="0">
                <a:solidFill>
                  <a:srgbClr val="000000"/>
                </a:solidFill>
              </a:rPr>
              <a:t>Be respectful-</a:t>
            </a:r>
            <a:r>
              <a:rPr lang="en-US" sz="2400" dirty="0">
                <a:solidFill>
                  <a:srgbClr val="000000"/>
                </a:solidFill>
              </a:rPr>
              <a:t> respect others and their property, including the school’s </a:t>
            </a:r>
            <a:r>
              <a:rPr lang="en-US" sz="2400" dirty="0" smtClean="0">
                <a:solidFill>
                  <a:srgbClr val="000000"/>
                </a:solidFill>
              </a:rPr>
              <a:t>property</a:t>
            </a:r>
          </a:p>
          <a:p>
            <a:pPr>
              <a:lnSpc>
                <a:spcPct val="115000"/>
              </a:lnSpc>
            </a:pPr>
            <a:r>
              <a:rPr lang="en-US" sz="2400" dirty="0">
                <a:solidFill>
                  <a:srgbClr val="000000"/>
                </a:solidFill>
              </a:rPr>
              <a:t>	</a:t>
            </a:r>
            <a:r>
              <a:rPr lang="en-US" sz="2400" dirty="0" smtClean="0">
                <a:solidFill>
                  <a:srgbClr val="FF0000"/>
                </a:solidFill>
              </a:rPr>
              <a:t>Please NO SWEARING/PROFANITY…It’s offensive</a:t>
            </a:r>
          </a:p>
          <a:p>
            <a:pPr>
              <a:lnSpc>
                <a:spcPct val="115000"/>
              </a:lnSpc>
            </a:pPr>
            <a:endParaRPr lang="en-US" sz="2400" dirty="0" smtClean="0">
              <a:effectLst/>
            </a:endParaRPr>
          </a:p>
          <a:p>
            <a:pPr>
              <a:lnSpc>
                <a:spcPct val="115000"/>
              </a:lnSpc>
            </a:pPr>
            <a:r>
              <a:rPr lang="en-US" sz="2400" dirty="0">
                <a:solidFill>
                  <a:srgbClr val="000000"/>
                </a:solidFill>
              </a:rPr>
              <a:t>        </a:t>
            </a:r>
            <a:r>
              <a:rPr lang="en-US" sz="2400" b="1" dirty="0">
                <a:solidFill>
                  <a:srgbClr val="000000"/>
                </a:solidFill>
              </a:rPr>
              <a:t>No cell phones, mp3s, or any other electronic device</a:t>
            </a:r>
            <a:r>
              <a:rPr lang="en-US" sz="2400" dirty="0">
                <a:solidFill>
                  <a:srgbClr val="000000"/>
                </a:solidFill>
              </a:rPr>
              <a:t> that is going to distract you.  If I catch you with one (a cell phone or mp3) I will ask for you to hand it over until the end of class.  I will place it in a locked drawer.  If you hand it over- I will only take 10% off of your grade for that day.  If you do not hand it over, you will receive a 0% for the day.  You must hand it over…putting it “away” will not be an option.  If you simply put it away that will result in a 0% for the day</a:t>
            </a:r>
            <a:r>
              <a:rPr lang="en-US" sz="2400" dirty="0" smtClean="0">
                <a:solidFill>
                  <a:srgbClr val="000000"/>
                </a:solidFill>
              </a:rPr>
              <a:t>.</a:t>
            </a:r>
            <a:endParaRPr lang="en-US" sz="2400" dirty="0" smtClean="0">
              <a:effectLst/>
            </a:endParaRPr>
          </a:p>
          <a:p>
            <a:pPr>
              <a:lnSpc>
                <a:spcPct val="115000"/>
              </a:lnSpc>
            </a:pPr>
            <a:endParaRPr lang="en-US" dirty="0" smtClean="0">
              <a:effectLst/>
            </a:endParaRPr>
          </a:p>
          <a:p>
            <a:r>
              <a:rPr lang="en-US" dirty="0" smtClean="0">
                <a:effectLst/>
              </a:rPr>
              <a:t> </a:t>
            </a:r>
          </a:p>
          <a:p>
            <a:endParaRPr lang="en-US" dirty="0"/>
          </a:p>
          <a:p>
            <a:r>
              <a:rPr lang="en-US" dirty="0" smtClean="0">
                <a:effectLst/>
              </a:rPr>
              <a:t/>
            </a:r>
            <a:br>
              <a:rPr lang="en-US" dirty="0" smtClean="0">
                <a:effectLst/>
              </a:rPr>
            </a:br>
            <a:endParaRPr lang="en-US" dirty="0"/>
          </a:p>
        </p:txBody>
      </p:sp>
      <p:pic>
        <p:nvPicPr>
          <p:cNvPr id="1126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743200" y="4876800"/>
            <a:ext cx="3810000" cy="2133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524732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ctrTitle" idx="4294967295"/>
          </p:nvPr>
        </p:nvSpPr>
        <p:spPr>
          <a:xfrm>
            <a:off x="0" y="990600"/>
            <a:ext cx="7772400" cy="2609850"/>
          </a:xfrm>
        </p:spPr>
        <p:txBody>
          <a:bodyPr>
            <a:normAutofit fontScale="90000"/>
          </a:bodyPr>
          <a:lstStyle/>
          <a:p>
            <a:pPr lvl="0">
              <a:lnSpc>
                <a:spcPct val="115000"/>
              </a:lnSpc>
              <a:spcBef>
                <a:spcPts val="0"/>
              </a:spcBef>
            </a:pPr>
            <a:r>
              <a:rPr lang="en-US" sz="2400" dirty="0">
                <a:solidFill>
                  <a:srgbClr val="000000"/>
                </a:solidFill>
                <a:ea typeface="+mn-ea"/>
                <a:cs typeface="+mn-cs"/>
              </a:rPr>
              <a:t>        Please do not take other student’s pencils or papers as a joke or because you forgot your own. </a:t>
            </a:r>
            <a:br>
              <a:rPr lang="en-US" sz="2400" dirty="0">
                <a:solidFill>
                  <a:srgbClr val="000000"/>
                </a:solidFill>
                <a:ea typeface="+mn-ea"/>
                <a:cs typeface="+mn-cs"/>
              </a:rPr>
            </a:br>
            <a:r>
              <a:rPr lang="en-US" sz="2400" dirty="0">
                <a:solidFill>
                  <a:prstClr val="black"/>
                </a:solidFill>
                <a:ea typeface="+mn-ea"/>
                <a:cs typeface="+mn-cs"/>
              </a:rPr>
              <a:t/>
            </a:r>
            <a:br>
              <a:rPr lang="en-US" sz="2400" dirty="0">
                <a:solidFill>
                  <a:prstClr val="black"/>
                </a:solidFill>
                <a:ea typeface="+mn-ea"/>
                <a:cs typeface="+mn-cs"/>
              </a:rPr>
            </a:br>
            <a:r>
              <a:rPr lang="en-US" sz="2400" dirty="0">
                <a:solidFill>
                  <a:srgbClr val="000000"/>
                </a:solidFill>
                <a:ea typeface="+mn-ea"/>
                <a:cs typeface="+mn-cs"/>
              </a:rPr>
              <a:t>        Please do not sit on the desks or put your feet anywhere but the floor.</a:t>
            </a:r>
            <a:br>
              <a:rPr lang="en-US" sz="2400" dirty="0">
                <a:solidFill>
                  <a:srgbClr val="000000"/>
                </a:solidFill>
                <a:ea typeface="+mn-ea"/>
                <a:cs typeface="+mn-cs"/>
              </a:rPr>
            </a:br>
            <a:endParaRPr lang="en-US" dirty="0"/>
          </a:p>
        </p:txBody>
      </p:sp>
      <p:pic>
        <p:nvPicPr>
          <p:cNvPr id="2052"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5999" y="3505200"/>
            <a:ext cx="4113143" cy="2971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6787297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152993"/>
            <a:ext cx="8534400" cy="5189113"/>
          </a:xfrm>
          <a:prstGeom prst="rect">
            <a:avLst/>
          </a:prstGeom>
        </p:spPr>
        <p:txBody>
          <a:bodyPr wrap="square">
            <a:spAutoFit/>
          </a:bodyPr>
          <a:lstStyle/>
          <a:p>
            <a:pPr>
              <a:lnSpc>
                <a:spcPct val="115000"/>
              </a:lnSpc>
            </a:pPr>
            <a:endParaRPr lang="en-US" sz="2400" b="1" i="1" u="sng" dirty="0" smtClean="0">
              <a:solidFill>
                <a:srgbClr val="000000"/>
              </a:solidFill>
            </a:endParaRPr>
          </a:p>
          <a:p>
            <a:pPr>
              <a:lnSpc>
                <a:spcPct val="115000"/>
              </a:lnSpc>
            </a:pPr>
            <a:r>
              <a:rPr lang="en-US" sz="2400" b="1" i="1" u="sng" dirty="0" smtClean="0">
                <a:solidFill>
                  <a:srgbClr val="000000"/>
                </a:solidFill>
              </a:rPr>
              <a:t>Be </a:t>
            </a:r>
            <a:r>
              <a:rPr lang="en-US" sz="2400" b="1" i="1" u="sng" dirty="0">
                <a:solidFill>
                  <a:srgbClr val="000000"/>
                </a:solidFill>
              </a:rPr>
              <a:t>supplied</a:t>
            </a:r>
            <a:r>
              <a:rPr lang="en-US" sz="2400" dirty="0">
                <a:solidFill>
                  <a:srgbClr val="000000"/>
                </a:solidFill>
              </a:rPr>
              <a:t>- come to class prepared (paper, pencil, worksheets, binder, homework) *you will NOT be allowed to go back to your locker for any </a:t>
            </a:r>
            <a:r>
              <a:rPr lang="en-US" sz="2400" dirty="0" smtClean="0">
                <a:solidFill>
                  <a:srgbClr val="000000"/>
                </a:solidFill>
              </a:rPr>
              <a:t>supplies</a:t>
            </a:r>
          </a:p>
          <a:p>
            <a:pPr>
              <a:lnSpc>
                <a:spcPct val="115000"/>
              </a:lnSpc>
            </a:pPr>
            <a:endParaRPr lang="en-US" sz="2400" dirty="0" smtClean="0">
              <a:effectLst/>
            </a:endParaRPr>
          </a:p>
          <a:p>
            <a:pPr>
              <a:lnSpc>
                <a:spcPct val="115000"/>
              </a:lnSpc>
            </a:pPr>
            <a:r>
              <a:rPr lang="en-US" sz="2400" b="1" dirty="0">
                <a:solidFill>
                  <a:srgbClr val="000000"/>
                </a:solidFill>
              </a:rPr>
              <a:t>        Binders-</a:t>
            </a:r>
            <a:r>
              <a:rPr lang="en-US" sz="2400" dirty="0">
                <a:solidFill>
                  <a:srgbClr val="000000"/>
                </a:solidFill>
              </a:rPr>
              <a:t> by next </a:t>
            </a:r>
            <a:r>
              <a:rPr lang="en-US" sz="2400" dirty="0" smtClean="0">
                <a:solidFill>
                  <a:srgbClr val="000000"/>
                </a:solidFill>
              </a:rPr>
              <a:t>Wednesday </a:t>
            </a:r>
            <a:r>
              <a:rPr lang="en-US" sz="2400" dirty="0">
                <a:solidFill>
                  <a:srgbClr val="000000"/>
                </a:solidFill>
              </a:rPr>
              <a:t>(Monday we have off for Labor </a:t>
            </a:r>
            <a:r>
              <a:rPr lang="en-US" sz="2400" dirty="0" smtClean="0">
                <a:solidFill>
                  <a:srgbClr val="000000"/>
                </a:solidFill>
              </a:rPr>
              <a:t>Day &amp; Tuesday is a teacher day) </a:t>
            </a:r>
            <a:r>
              <a:rPr lang="en-US" sz="2400" dirty="0">
                <a:solidFill>
                  <a:srgbClr val="000000"/>
                </a:solidFill>
              </a:rPr>
              <a:t>please have a 1-2 inch binder that is only used for </a:t>
            </a:r>
            <a:r>
              <a:rPr lang="en-US" sz="2400" dirty="0" smtClean="0">
                <a:solidFill>
                  <a:srgbClr val="000000"/>
                </a:solidFill>
              </a:rPr>
              <a:t>Physics</a:t>
            </a:r>
            <a:r>
              <a:rPr lang="en-US" sz="2400" dirty="0" smtClean="0">
                <a:solidFill>
                  <a:srgbClr val="000000"/>
                </a:solidFill>
              </a:rPr>
              <a:t> </a:t>
            </a:r>
            <a:r>
              <a:rPr lang="en-US" sz="2400" dirty="0">
                <a:solidFill>
                  <a:srgbClr val="000000"/>
                </a:solidFill>
              </a:rPr>
              <a:t>class.  We will be putting all of our notes, worksheets, and quizzes into it daily.  You are welcome to leave them in the back of the classroom for safe keeping or bring them back each day.  Make sure you have enough loose leaf paper in them for assignments. (We use a lot of paper!)</a:t>
            </a:r>
            <a:endParaRPr lang="en-US" sz="2400" dirty="0">
              <a:effectLst/>
            </a:endParaRPr>
          </a:p>
        </p:txBody>
      </p:sp>
      <p:pic>
        <p:nvPicPr>
          <p:cNvPr id="10242"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314700" y="224599"/>
            <a:ext cx="3428999" cy="160420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1520052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993718"/>
            <a:ext cx="8382000" cy="2191049"/>
          </a:xfrm>
          <a:prstGeom prst="rect">
            <a:avLst/>
          </a:prstGeom>
        </p:spPr>
        <p:txBody>
          <a:bodyPr wrap="square">
            <a:spAutoFit/>
          </a:bodyPr>
          <a:lstStyle/>
          <a:p>
            <a:pPr>
              <a:lnSpc>
                <a:spcPct val="115000"/>
              </a:lnSpc>
            </a:pPr>
            <a:r>
              <a:rPr lang="en-US" sz="2400" b="1" dirty="0">
                <a:solidFill>
                  <a:srgbClr val="000000"/>
                </a:solidFill>
              </a:rPr>
              <a:t>       Loaning out pencils</a:t>
            </a:r>
            <a:r>
              <a:rPr lang="en-US" sz="2400" dirty="0">
                <a:solidFill>
                  <a:srgbClr val="000000"/>
                </a:solidFill>
              </a:rPr>
              <a:t>- Hopefully you will not forget your pencil/pen but if you do you can either borrow one from a neighbor or borrow one from me.  If you borrow a pencil from myself you must give me collateral (aka- something of value), such as a shoe, bracelets, cell phone, etc</a:t>
            </a:r>
            <a:r>
              <a:rPr lang="en-US" sz="2400" dirty="0" smtClean="0">
                <a:solidFill>
                  <a:srgbClr val="000000"/>
                </a:solidFill>
              </a:rPr>
              <a:t>.</a:t>
            </a:r>
            <a:endParaRPr lang="en-US" sz="2400" dirty="0" smtClean="0">
              <a:solidFill>
                <a:srgbClr val="000000"/>
              </a:solidFill>
            </a:endParaRPr>
          </a:p>
        </p:txBody>
      </p:sp>
      <p:pic>
        <p:nvPicPr>
          <p:cNvPr id="12290" name="Picture 2" descr="C:\Documents and Settings\0351-sub-02\Local Settings\Temporary Internet Files\Content.IE5\K2JT12W9\MP900448353[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2000" y="309129"/>
            <a:ext cx="7696200" cy="68458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7894850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Loaning of materials-</a:t>
            </a:r>
            <a:endParaRPr lang="en-US" dirty="0"/>
          </a:p>
        </p:txBody>
      </p:sp>
      <p:sp>
        <p:nvSpPr>
          <p:cNvPr id="9" name="Content Placeholder 8"/>
          <p:cNvSpPr>
            <a:spLocks noGrp="1"/>
          </p:cNvSpPr>
          <p:nvPr>
            <p:ph sz="half" idx="1"/>
          </p:nvPr>
        </p:nvSpPr>
        <p:spPr>
          <a:xfrm>
            <a:off x="457200" y="1219200"/>
            <a:ext cx="4038600" cy="4906963"/>
          </a:xfrm>
        </p:spPr>
        <p:txBody>
          <a:bodyPr>
            <a:noAutofit/>
          </a:bodyPr>
          <a:lstStyle/>
          <a:p>
            <a:pPr marL="0" lvl="0" indent="0">
              <a:lnSpc>
                <a:spcPct val="115000"/>
              </a:lnSpc>
              <a:spcBef>
                <a:spcPts val="0"/>
              </a:spcBef>
              <a:buNone/>
            </a:pPr>
            <a:r>
              <a:rPr lang="en-US" sz="2400" i="1" dirty="0">
                <a:solidFill>
                  <a:srgbClr val="000000"/>
                </a:solidFill>
              </a:rPr>
              <a:t>*I don’t mean to sound </a:t>
            </a:r>
            <a:r>
              <a:rPr lang="en-US" sz="2400" i="1" dirty="0" smtClean="0">
                <a:solidFill>
                  <a:srgbClr val="000000"/>
                </a:solidFill>
              </a:rPr>
              <a:t>mean. I paid </a:t>
            </a:r>
            <a:r>
              <a:rPr lang="en-US" sz="2400" i="1" dirty="0">
                <a:solidFill>
                  <a:srgbClr val="000000"/>
                </a:solidFill>
              </a:rPr>
              <a:t>for these things out of my own pocket and that is why if you want to borrow something you must </a:t>
            </a:r>
            <a:r>
              <a:rPr lang="en-US" sz="2400" i="1" dirty="0" smtClean="0">
                <a:solidFill>
                  <a:srgbClr val="000000"/>
                </a:solidFill>
              </a:rPr>
              <a:t>temporarily give </a:t>
            </a:r>
            <a:r>
              <a:rPr lang="en-US" sz="2400" i="1" dirty="0">
                <a:solidFill>
                  <a:srgbClr val="000000"/>
                </a:solidFill>
              </a:rPr>
              <a:t>me something of value.  This insures that I get my object back and you can still complete the assignment/quiz</a:t>
            </a:r>
            <a:r>
              <a:rPr lang="en-US" sz="2400" i="1" dirty="0" smtClean="0">
                <a:solidFill>
                  <a:srgbClr val="000000"/>
                </a:solidFill>
              </a:rPr>
              <a:t>.  If you think it is “bogus” then please take your zero quietly.</a:t>
            </a:r>
            <a:endParaRPr lang="en-US" sz="2400" dirty="0">
              <a:solidFill>
                <a:prstClr val="black"/>
              </a:solidFill>
            </a:endParaRPr>
          </a:p>
        </p:txBody>
      </p:sp>
      <p:pic>
        <p:nvPicPr>
          <p:cNvPr id="3074" name="Picture 2"/>
          <p:cNvPicPr>
            <a:picLocks noGrp="1" noChangeAspect="1" noChangeArrowheads="1"/>
          </p:cNvPicPr>
          <p:nvPr>
            <p:ph sz="half" idx="2"/>
          </p:nvPr>
        </p:nvPicPr>
        <p:blipFill>
          <a:blip r:embed="rId2" cstate="print">
            <a:extLst>
              <a:ext uri="{28A0092B-C50C-407E-A947-70E740481C1C}">
                <a14:useLocalDpi xmlns="" xmlns:a14="http://schemas.microsoft.com/office/drawing/2010/main" val="0"/>
              </a:ext>
            </a:extLst>
          </a:blip>
          <a:stretch>
            <a:fillRect/>
          </a:stretch>
        </p:blipFill>
        <p:spPr bwMode="auto">
          <a:xfrm>
            <a:off x="5446171" y="2641853"/>
            <a:ext cx="2442657" cy="244265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5095895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Homework…</a:t>
            </a:r>
            <a:endParaRPr lang="en-US" dirty="0"/>
          </a:p>
        </p:txBody>
      </p:sp>
      <p:sp>
        <p:nvSpPr>
          <p:cNvPr id="6" name="Content Placeholder 5"/>
          <p:cNvSpPr>
            <a:spLocks noGrp="1"/>
          </p:cNvSpPr>
          <p:nvPr>
            <p:ph sz="half" idx="1"/>
          </p:nvPr>
        </p:nvSpPr>
        <p:spPr>
          <a:xfrm>
            <a:off x="457200" y="1143000"/>
            <a:ext cx="4038600" cy="5410200"/>
          </a:xfrm>
        </p:spPr>
        <p:txBody>
          <a:bodyPr>
            <a:normAutofit fontScale="55000" lnSpcReduction="20000"/>
          </a:bodyPr>
          <a:lstStyle/>
          <a:p>
            <a:pPr marL="0" lvl="0" indent="0">
              <a:spcBef>
                <a:spcPts val="0"/>
              </a:spcBef>
              <a:buNone/>
            </a:pPr>
            <a:r>
              <a:rPr lang="en-US" sz="5500" dirty="0" smtClean="0">
                <a:solidFill>
                  <a:srgbClr val="000000"/>
                </a:solidFill>
              </a:rPr>
              <a:t>is </a:t>
            </a:r>
            <a:r>
              <a:rPr lang="en-US" sz="5500" dirty="0">
                <a:solidFill>
                  <a:srgbClr val="000000"/>
                </a:solidFill>
              </a:rPr>
              <a:t>due at the beginning of class, not five minutes after </a:t>
            </a:r>
            <a:r>
              <a:rPr lang="en-US" sz="5500" dirty="0" smtClean="0">
                <a:solidFill>
                  <a:srgbClr val="000000"/>
                </a:solidFill>
              </a:rPr>
              <a:t>class has started. </a:t>
            </a:r>
            <a:r>
              <a:rPr lang="en-US" sz="5500" dirty="0">
                <a:solidFill>
                  <a:srgbClr val="000000"/>
                </a:solidFill>
              </a:rPr>
              <a:t> If you turn your homework in completed and on-time you will get the highest grade possible.  If you turn your homework in by the end of the period or at least by the end of the day 10% will be taken off of your grade</a:t>
            </a:r>
            <a:r>
              <a:rPr lang="en-US" sz="5500" dirty="0" smtClean="0">
                <a:solidFill>
                  <a:srgbClr val="000000"/>
                </a:solidFill>
              </a:rPr>
              <a:t>.</a:t>
            </a:r>
            <a:endParaRPr lang="en-US" sz="5500" dirty="0">
              <a:solidFill>
                <a:prstClr val="black"/>
              </a:solidFill>
            </a:endParaRPr>
          </a:p>
        </p:txBody>
      </p:sp>
      <p:pic>
        <p:nvPicPr>
          <p:cNvPr id="4098" name="Picture 2"/>
          <p:cNvPicPr>
            <a:picLocks noGrp="1" noChangeAspect="1" noChangeArrowheads="1"/>
          </p:cNvPicPr>
          <p:nvPr>
            <p:ph sz="half" idx="2"/>
          </p:nvPr>
        </p:nvPicPr>
        <p:blipFill>
          <a:blip r:embed="rId2" cstate="print">
            <a:extLst>
              <a:ext uri="{28A0092B-C50C-407E-A947-70E740481C1C}">
                <a14:useLocalDpi xmlns="" xmlns:a14="http://schemas.microsoft.com/office/drawing/2010/main" val="0"/>
              </a:ext>
            </a:extLst>
          </a:blip>
          <a:srcRect/>
          <a:stretch>
            <a:fillRect/>
          </a:stretch>
        </p:blipFill>
        <p:spPr bwMode="auto">
          <a:xfrm>
            <a:off x="4800600" y="2286000"/>
            <a:ext cx="3479829" cy="357490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1377210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2163762"/>
          </a:xfrm>
        </p:spPr>
        <p:txBody>
          <a:bodyPr>
            <a:normAutofit fontScale="90000"/>
          </a:bodyPr>
          <a:lstStyle/>
          <a:p>
            <a:r>
              <a:rPr lang="en-US" dirty="0" smtClean="0"/>
              <a:t>Wake up!!!  I know this stuff is boring but you </a:t>
            </a:r>
            <a:r>
              <a:rPr lang="en-US" b="1" u="sng" dirty="0" smtClean="0"/>
              <a:t>need</a:t>
            </a:r>
            <a:r>
              <a:rPr lang="en-US" dirty="0" smtClean="0"/>
              <a:t> to know how to get an A, how not to get in trouble, etc.</a:t>
            </a:r>
            <a:endParaRPr lang="en-US" dirty="0"/>
          </a:p>
        </p:txBody>
      </p:sp>
      <p:pic>
        <p:nvPicPr>
          <p:cNvPr id="13316" name="Picture 4"/>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2895600" y="2667000"/>
            <a:ext cx="3742257" cy="36265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7371285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625</TotalTime>
  <Words>523</Words>
  <Application>Microsoft Office PowerPoint</Application>
  <PresentationFormat>On-screen Show (4:3)</PresentationFormat>
  <Paragraphs>89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Assigned Seats</vt:lpstr>
      <vt:lpstr> Classroom Procedures </vt:lpstr>
      <vt:lpstr>Slide 3</vt:lpstr>
      <vt:lpstr>        Please do not take other student’s pencils or papers as a joke or because you forgot your own.           Please do not sit on the desks or put your feet anywhere but the floor. </vt:lpstr>
      <vt:lpstr>Slide 5</vt:lpstr>
      <vt:lpstr>Slide 6</vt:lpstr>
      <vt:lpstr>Loaning of materials-</vt:lpstr>
      <vt:lpstr>Homework…</vt:lpstr>
      <vt:lpstr>Wake up!!!  I know this stuff is boring but you need to know how to get an A, how not to get in trouble, etc.</vt:lpstr>
      <vt:lpstr>Slide 10</vt:lpstr>
      <vt:lpstr>Slide 11</vt:lpstr>
      <vt:lpstr>Slide 12</vt:lpstr>
      <vt:lpstr>Cheating</vt:lpstr>
      <vt:lpstr>Percentages- I don’t give out grades you EARN them!</vt:lpstr>
      <vt:lpstr>Grading Scale</vt:lpstr>
      <vt:lpstr>Slide 16</vt:lpstr>
      <vt:lpstr>Slide 17</vt:lpstr>
      <vt:lpstr>Slide 18</vt:lpstr>
      <vt:lpstr>Slide 19</vt:lpstr>
      <vt:lpstr>Quiz on Procedures</vt:lpstr>
      <vt:lpstr>Slide 21</vt:lpstr>
      <vt:lpstr>        Change papers with the person to your right!  (Grader- put your initials in the bottom RIGHT hand corner)</vt:lpstr>
      <vt:lpstr>Answers to the quiz</vt:lpstr>
    </vt:vector>
  </TitlesOfParts>
  <Company>CCSD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Classroom Procedures:</dc:title>
  <dc:creator>CCSD</dc:creator>
  <cp:lastModifiedBy>Yummy</cp:lastModifiedBy>
  <cp:revision>30</cp:revision>
  <dcterms:created xsi:type="dcterms:W3CDTF">2013-08-26T16:44:17Z</dcterms:created>
  <dcterms:modified xsi:type="dcterms:W3CDTF">2014-08-26T00:09:42Z</dcterms:modified>
</cp:coreProperties>
</file>