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83" r:id="rId2"/>
    <p:sldId id="282" r:id="rId3"/>
    <p:sldId id="257" r:id="rId4"/>
    <p:sldId id="263" r:id="rId5"/>
    <p:sldId id="264" r:id="rId6"/>
    <p:sldId id="262" r:id="rId7"/>
    <p:sldId id="270" r:id="rId8"/>
    <p:sldId id="259" r:id="rId9"/>
    <p:sldId id="260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80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7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722DB-1586-CE43-B8A3-F2818A132A0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57B74-0595-714A-BC20-37E82D990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0783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7ECC71-1593-4DF4-A53E-3C2AC7A35A61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348DC4B-66C1-9548-AA86-115C78DFBE0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1902D37-8E28-E646-BDBC-202B44DD2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DC4B-66C1-9548-AA86-115C78DFBE0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2D37-8E28-E646-BDBC-202B44DD2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DC4B-66C1-9548-AA86-115C78DFBE0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2D37-8E28-E646-BDBC-202B44DD2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48DC4B-66C1-9548-AA86-115C78DFBE0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902D37-8E28-E646-BDBC-202B44DD2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348DC4B-66C1-9548-AA86-115C78DFBE0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1902D37-8E28-E646-BDBC-202B44DD2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DC4B-66C1-9548-AA86-115C78DFBE0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2D37-8E28-E646-BDBC-202B44DD2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DC4B-66C1-9548-AA86-115C78DFBE0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2D37-8E28-E646-BDBC-202B44DD2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48DC4B-66C1-9548-AA86-115C78DFBE0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902D37-8E28-E646-BDBC-202B44DD2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DC4B-66C1-9548-AA86-115C78DFBE0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2D37-8E28-E646-BDBC-202B44DD2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48DC4B-66C1-9548-AA86-115C78DFBE0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902D37-8E28-E646-BDBC-202B44DD2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48DC4B-66C1-9548-AA86-115C78DFBE0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902D37-8E28-E646-BDBC-202B44DD2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48DC4B-66C1-9548-AA86-115C78DFBE0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1902D37-8E28-E646-BDBC-202B44DD2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IVANIACHEM:Herman%202013-2014:Nuclear%20Chemistry:Stu%20Notes%20Nucl%20chem%20%231Key.docx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9525000" cy="838200"/>
          </a:xfrm>
        </p:spPr>
        <p:txBody>
          <a:bodyPr>
            <a:normAutofit fontScale="90000"/>
          </a:bodyPr>
          <a:lstStyle/>
          <a:p>
            <a:r>
              <a:rPr lang="en-US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Notes Nuclear 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Chemistry</a:t>
            </a:r>
            <a:endParaRPr lang="en-US" altLang="en-US" dirty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0" y="1376363"/>
            <a:ext cx="8864600" cy="50244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pic>
        <p:nvPicPr>
          <p:cNvPr id="5427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omb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" fill="hold"/>
                                        <p:tgtEl>
                                          <p:spTgt spid="54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7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4738" y="3803594"/>
            <a:ext cx="1948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Parent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Nucleus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7104" y="3803594"/>
            <a:ext cx="2078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Daughter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Nucleus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7374" y="3803594"/>
            <a:ext cx="2245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Radiation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Particle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" name="Content Placeholder 9" descr="unstable stable 3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13065" b="-34775"/>
          <a:stretch>
            <a:fillRect/>
          </a:stretch>
        </p:blipFill>
        <p:spPr>
          <a:xfrm>
            <a:off x="626534" y="266096"/>
            <a:ext cx="7467600" cy="42497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radioactivity?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emission</a:t>
            </a:r>
            <a:r>
              <a:rPr lang="en-US" dirty="0"/>
              <a:t> (or release) of </a:t>
            </a:r>
            <a:r>
              <a:rPr lang="en-US" b="1" dirty="0">
                <a:solidFill>
                  <a:srgbClr val="FF0000"/>
                </a:solidFill>
              </a:rPr>
              <a:t>radiation</a:t>
            </a:r>
            <a:r>
              <a:rPr lang="en-US" dirty="0"/>
              <a:t> from an </a:t>
            </a:r>
            <a:r>
              <a:rPr lang="en-US" b="1" dirty="0">
                <a:solidFill>
                  <a:srgbClr val="FF0000"/>
                </a:solidFill>
              </a:rPr>
              <a:t>unstable</a:t>
            </a:r>
            <a:r>
              <a:rPr lang="en-US" dirty="0"/>
              <a:t> atom as the nucleus breaks apart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52211"/>
            <a:ext cx="3845760" cy="3365040"/>
          </a:xfrm>
          <a:prstGeom prst="rect">
            <a:avLst/>
          </a:prstGeom>
        </p:spPr>
      </p:pic>
      <p:pic>
        <p:nvPicPr>
          <p:cNvPr id="5" name="Picture 4" descr="radioactive dec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400" y="2552211"/>
            <a:ext cx="3327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radioactive decay?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nucleus </a:t>
            </a:r>
            <a:r>
              <a:rPr lang="en-US" b="1" dirty="0">
                <a:solidFill>
                  <a:srgbClr val="FF0000"/>
                </a:solidFill>
              </a:rPr>
              <a:t>breaking apart</a:t>
            </a:r>
            <a:r>
              <a:rPr lang="en-US" dirty="0"/>
              <a:t>, becoming a </a:t>
            </a:r>
            <a:r>
              <a:rPr lang="en-US" b="1" dirty="0">
                <a:solidFill>
                  <a:srgbClr val="FF0000"/>
                </a:solidFill>
              </a:rPr>
              <a:t>different element </a:t>
            </a:r>
            <a:r>
              <a:rPr lang="en-US" dirty="0"/>
              <a:t>and releasing </a:t>
            </a:r>
            <a:r>
              <a:rPr lang="en-US" dirty="0">
                <a:solidFill>
                  <a:srgbClr val="FF0000"/>
                </a:solidFill>
              </a:rPr>
              <a:t>radiation</a:t>
            </a:r>
          </a:p>
          <a:p>
            <a:r>
              <a:rPr lang="en-US" dirty="0"/>
              <a:t>Also called </a:t>
            </a:r>
            <a:r>
              <a:rPr lang="en-US" b="1" dirty="0">
                <a:solidFill>
                  <a:srgbClr val="FF0000"/>
                </a:solidFill>
              </a:rPr>
              <a:t>nuclear reactions</a:t>
            </a:r>
          </a:p>
          <a:p>
            <a:endParaRPr lang="en-US" dirty="0"/>
          </a:p>
        </p:txBody>
      </p:sp>
      <p:pic>
        <p:nvPicPr>
          <p:cNvPr id="5" name="Picture 4" descr="radioactive decay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19" y="2929239"/>
            <a:ext cx="6775607" cy="2477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types of Radiation?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When a nucleus breaks apart it can release one or more of the following:</a:t>
            </a:r>
          </a:p>
          <a:p>
            <a:endParaRPr lang="en-US" dirty="0"/>
          </a:p>
        </p:txBody>
      </p:sp>
      <p:pic>
        <p:nvPicPr>
          <p:cNvPr id="4" name="Picture 3" descr="alpha_beta_gamm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190" y="2756295"/>
            <a:ext cx="3556000" cy="318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Alpha</a:t>
            </a:r>
            <a:r>
              <a:rPr lang="en-US" dirty="0"/>
              <a:t> Radiation (Decay) - </a:t>
            </a:r>
          </a:p>
          <a:p>
            <a:r>
              <a:rPr lang="en-US" dirty="0"/>
              <a:t>   Parent nucleus ejects </a:t>
            </a:r>
            <a:r>
              <a:rPr lang="en-US" dirty="0">
                <a:solidFill>
                  <a:srgbClr val="FF0000"/>
                </a:solidFill>
              </a:rPr>
              <a:t>2 protons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2 neutrons </a:t>
            </a:r>
            <a:r>
              <a:rPr lang="en-US" dirty="0"/>
              <a:t>called the alpha particle</a:t>
            </a:r>
          </a:p>
          <a:p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 Daughter </a:t>
            </a:r>
            <a:r>
              <a:rPr lang="en-US" dirty="0"/>
              <a:t>nucleus has atomic # </a:t>
            </a:r>
            <a:r>
              <a:rPr lang="en-US" dirty="0">
                <a:solidFill>
                  <a:srgbClr val="FF0000"/>
                </a:solidFill>
              </a:rPr>
              <a:t>decrease</a:t>
            </a:r>
            <a:r>
              <a:rPr lang="en-US" dirty="0"/>
              <a:t> by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 and mass # </a:t>
            </a:r>
            <a:r>
              <a:rPr lang="en-US" dirty="0">
                <a:solidFill>
                  <a:srgbClr val="FF0000"/>
                </a:solidFill>
              </a:rPr>
              <a:t>decrease</a:t>
            </a:r>
            <a:r>
              <a:rPr lang="en-US" dirty="0"/>
              <a:t> by </a:t>
            </a:r>
            <a:r>
              <a:rPr lang="en-US" dirty="0">
                <a:solidFill>
                  <a:srgbClr val="FF0000"/>
                </a:solidFill>
              </a:rPr>
              <a:t>4</a:t>
            </a:r>
          </a:p>
          <a:p>
            <a:endParaRPr lang="en-US" dirty="0"/>
          </a:p>
        </p:txBody>
      </p:sp>
      <p:pic>
        <p:nvPicPr>
          <p:cNvPr id="4" name="Picture 3" descr="alpha-decay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3748880"/>
            <a:ext cx="6172200" cy="237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Alpha particle</a:t>
            </a:r>
          </a:p>
          <a:p>
            <a:r>
              <a:rPr lang="en-US" dirty="0" smtClean="0"/>
              <a:t>        Identity: </a:t>
            </a:r>
            <a:r>
              <a:rPr lang="en-US" b="1" dirty="0" smtClean="0">
                <a:solidFill>
                  <a:srgbClr val="FF0000"/>
                </a:solidFill>
              </a:rPr>
              <a:t>helium-4 nuclei</a:t>
            </a:r>
          </a:p>
          <a:p>
            <a:r>
              <a:rPr lang="en-US" dirty="0" smtClean="0"/>
              <a:t>        Charge: </a:t>
            </a:r>
            <a:r>
              <a:rPr lang="en-US" dirty="0" smtClean="0">
                <a:solidFill>
                  <a:srgbClr val="FF0000"/>
                </a:solidFill>
              </a:rPr>
              <a:t>2+</a:t>
            </a:r>
          </a:p>
          <a:p>
            <a:r>
              <a:rPr lang="en-US" dirty="0" smtClean="0"/>
              <a:t>        Symbol: </a:t>
            </a:r>
            <a:r>
              <a:rPr lang="en-US" baseline="30000" dirty="0" smtClean="0"/>
              <a:t>4</a:t>
            </a:r>
            <a:r>
              <a:rPr lang="en-US" baseline="-25000" dirty="0" smtClean="0"/>
              <a:t>2</a:t>
            </a:r>
            <a:r>
              <a:rPr lang="en-US" dirty="0" smtClean="0"/>
              <a:t>He or </a:t>
            </a:r>
            <a:r>
              <a:rPr lang="en-US" baseline="30000" dirty="0" smtClean="0"/>
              <a:t>4</a:t>
            </a:r>
            <a:r>
              <a:rPr lang="en-US" baseline="-25000" dirty="0" smtClean="0"/>
              <a:t>2</a:t>
            </a:r>
            <a:r>
              <a:rPr lang="en-US" dirty="0" smtClean="0">
                <a:sym typeface="Symbol"/>
              </a:rPr>
              <a:t>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alpha partic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48" y="3429000"/>
            <a:ext cx="2540000" cy="2565400"/>
          </a:xfrm>
          <a:prstGeom prst="rect">
            <a:avLst/>
          </a:prstGeom>
        </p:spPr>
      </p:pic>
      <p:pic>
        <p:nvPicPr>
          <p:cNvPr id="5" name="Picture 4" descr="alpha particle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603" y="3044693"/>
            <a:ext cx="1952047" cy="2556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18843"/>
            <a:ext cx="7467600" cy="48737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Beta</a:t>
            </a:r>
            <a:r>
              <a:rPr lang="en-US" dirty="0" smtClean="0"/>
              <a:t> Radiation (Decay)</a:t>
            </a:r>
          </a:p>
          <a:p>
            <a:r>
              <a:rPr lang="en-US" dirty="0" smtClean="0"/>
              <a:t>    Parent nucleus </a:t>
            </a:r>
            <a:r>
              <a:rPr lang="en-US" dirty="0" smtClean="0">
                <a:solidFill>
                  <a:srgbClr val="FF0000"/>
                </a:solidFill>
              </a:rPr>
              <a:t>ejects an electron </a:t>
            </a:r>
            <a:r>
              <a:rPr lang="en-US" dirty="0" smtClean="0"/>
              <a:t>called the beta particle</a:t>
            </a:r>
          </a:p>
          <a:p>
            <a:r>
              <a:rPr lang="en-US" dirty="0" smtClean="0"/>
              <a:t>    One </a:t>
            </a:r>
            <a:r>
              <a:rPr lang="en-US" dirty="0" smtClean="0">
                <a:solidFill>
                  <a:srgbClr val="FF0000"/>
                </a:solidFill>
              </a:rPr>
              <a:t>neutron</a:t>
            </a:r>
            <a:r>
              <a:rPr lang="en-US" dirty="0" smtClean="0"/>
              <a:t> becomes a </a:t>
            </a:r>
            <a:r>
              <a:rPr lang="en-US" dirty="0" smtClean="0">
                <a:solidFill>
                  <a:srgbClr val="FF0000"/>
                </a:solidFill>
              </a:rPr>
              <a:t>proton</a:t>
            </a:r>
            <a:r>
              <a:rPr lang="en-US" dirty="0" smtClean="0"/>
              <a:t>, creating the ejected electron from inside the nucleus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Daughter</a:t>
            </a:r>
            <a:r>
              <a:rPr lang="en-US" dirty="0" smtClean="0"/>
              <a:t> nucleus has atomic number </a:t>
            </a:r>
            <a:r>
              <a:rPr lang="en-US" dirty="0" smtClean="0">
                <a:solidFill>
                  <a:srgbClr val="FF0000"/>
                </a:solidFill>
              </a:rPr>
              <a:t>higher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 change in </a:t>
            </a:r>
            <a:r>
              <a:rPr lang="en-US" dirty="0" smtClean="0">
                <a:solidFill>
                  <a:srgbClr val="FF0000"/>
                </a:solidFill>
              </a:rPr>
              <a:t>mass</a:t>
            </a:r>
          </a:p>
          <a:p>
            <a:endParaRPr lang="en-US" dirty="0"/>
          </a:p>
        </p:txBody>
      </p:sp>
      <p:pic>
        <p:nvPicPr>
          <p:cNvPr id="4" name="Picture 3" descr="beta radi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934" y="3524971"/>
            <a:ext cx="5065659" cy="2766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Beta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4873752"/>
          </a:xfrm>
        </p:spPr>
        <p:txBody>
          <a:bodyPr/>
          <a:lstStyle/>
          <a:p>
            <a:r>
              <a:rPr lang="en-US" dirty="0" smtClean="0"/>
              <a:t>Beta particle</a:t>
            </a:r>
          </a:p>
          <a:p>
            <a:r>
              <a:rPr lang="en-US" dirty="0" smtClean="0"/>
              <a:t> Identity: </a:t>
            </a:r>
            <a:r>
              <a:rPr lang="en-US" b="1" dirty="0" smtClean="0">
                <a:solidFill>
                  <a:srgbClr val="FF0000"/>
                </a:solidFill>
              </a:rPr>
              <a:t>high-speed electron</a:t>
            </a:r>
          </a:p>
          <a:p>
            <a:r>
              <a:rPr lang="en-US" dirty="0" smtClean="0"/>
              <a:t> Charge: 1-</a:t>
            </a:r>
          </a:p>
          <a:p>
            <a:r>
              <a:rPr lang="en-US" dirty="0" smtClean="0"/>
              <a:t> Symbol: </a:t>
            </a:r>
            <a:r>
              <a:rPr lang="en-US" b="1" baseline="30000" dirty="0" smtClean="0">
                <a:solidFill>
                  <a:srgbClr val="FF0000"/>
                </a:solidFill>
              </a:rPr>
              <a:t>0</a:t>
            </a:r>
            <a:r>
              <a:rPr lang="en-US" b="1" baseline="-25000" dirty="0" smtClean="0">
                <a:solidFill>
                  <a:srgbClr val="FF0000"/>
                </a:solidFill>
              </a:rPr>
              <a:t>-1</a:t>
            </a:r>
            <a:r>
              <a:rPr lang="en-US" b="1" dirty="0" smtClean="0">
                <a:solidFill>
                  <a:srgbClr val="FF0000"/>
                </a:solidFill>
              </a:rPr>
              <a:t>e  </a:t>
            </a:r>
            <a:r>
              <a:rPr lang="en-US" dirty="0" smtClean="0"/>
              <a:t>or </a:t>
            </a:r>
            <a:r>
              <a:rPr lang="en-US" baseline="30000" dirty="0" smtClean="0"/>
              <a:t>0</a:t>
            </a:r>
            <a:r>
              <a:rPr lang="en-US" baseline="-25000" dirty="0" smtClean="0"/>
              <a:t>-1</a:t>
            </a:r>
            <a:r>
              <a:rPr lang="en-US" dirty="0" smtClean="0"/>
              <a:t>β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4" name="Picture 3" descr="beta particle 3.jpg"/>
          <p:cNvPicPr>
            <a:picLocks noChangeAspect="1"/>
          </p:cNvPicPr>
          <p:nvPr/>
        </p:nvPicPr>
        <p:blipFill>
          <a:blip r:embed="rId2"/>
          <a:srcRect t="18477" r="38388"/>
          <a:stretch>
            <a:fillRect/>
          </a:stretch>
        </p:blipFill>
        <p:spPr>
          <a:xfrm>
            <a:off x="4389289" y="2079556"/>
            <a:ext cx="3884385" cy="2482321"/>
          </a:xfrm>
          <a:prstGeom prst="rect">
            <a:avLst/>
          </a:prstGeom>
        </p:spPr>
      </p:pic>
      <p:pic>
        <p:nvPicPr>
          <p:cNvPr id="6" name="Picture 5" descr="beta partic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102" y="3216402"/>
            <a:ext cx="285750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Gamma Radiation</a:t>
            </a:r>
          </a:p>
          <a:p>
            <a:r>
              <a:rPr lang="en-US" dirty="0" smtClean="0"/>
              <a:t>      Pure </a:t>
            </a:r>
            <a:r>
              <a:rPr lang="en-US" b="1" dirty="0" smtClean="0">
                <a:solidFill>
                  <a:srgbClr val="FF0000"/>
                </a:solidFill>
              </a:rPr>
              <a:t>energy</a:t>
            </a:r>
            <a:r>
              <a:rPr lang="en-US" dirty="0" smtClean="0"/>
              <a:t> released with alpha and beta radiation</a:t>
            </a:r>
          </a:p>
          <a:p>
            <a:r>
              <a:rPr lang="en-US" dirty="0" smtClean="0"/>
              <a:t>      Does </a:t>
            </a:r>
            <a:r>
              <a:rPr lang="en-US" dirty="0" smtClean="0">
                <a:solidFill>
                  <a:srgbClr val="FF0000"/>
                </a:solidFill>
              </a:rPr>
              <a:t>not effect </a:t>
            </a:r>
            <a:r>
              <a:rPr lang="en-US" dirty="0" smtClean="0"/>
              <a:t>atomic number </a:t>
            </a:r>
            <a:r>
              <a:rPr lang="en-US" dirty="0" smtClean="0">
                <a:solidFill>
                  <a:srgbClr val="FF0000"/>
                </a:solidFill>
              </a:rPr>
              <a:t>or mass </a:t>
            </a:r>
            <a:r>
              <a:rPr lang="en-US" dirty="0" smtClean="0"/>
              <a:t>of daughter nucleus</a:t>
            </a:r>
          </a:p>
          <a:p>
            <a:endParaRPr lang="en-US" dirty="0"/>
          </a:p>
        </p:txBody>
      </p:sp>
      <p:pic>
        <p:nvPicPr>
          <p:cNvPr id="4" name="Picture 3" descr="gamma radiation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170" y="3254384"/>
            <a:ext cx="3219568" cy="3219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60465"/>
          </a:xfrm>
        </p:spPr>
        <p:txBody>
          <a:bodyPr anchor="t"/>
          <a:lstStyle/>
          <a:p>
            <a:r>
              <a:rPr lang="en-US" dirty="0" smtClean="0"/>
              <a:t>gamma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5785" y="935103"/>
            <a:ext cx="7467600" cy="4873752"/>
          </a:xfrm>
        </p:spPr>
        <p:txBody>
          <a:bodyPr/>
          <a:lstStyle/>
          <a:p>
            <a:r>
              <a:rPr lang="en-US" dirty="0" smtClean="0"/>
              <a:t> Gamma Ray</a:t>
            </a:r>
          </a:p>
          <a:p>
            <a:r>
              <a:rPr lang="en-US" dirty="0" smtClean="0"/>
              <a:t>      Identity: high energy light wave, No particles</a:t>
            </a:r>
          </a:p>
          <a:p>
            <a:r>
              <a:rPr lang="en-US" dirty="0" smtClean="0"/>
              <a:t>      Charge: none</a:t>
            </a:r>
          </a:p>
          <a:p>
            <a:r>
              <a:rPr lang="en-US" dirty="0" smtClean="0"/>
              <a:t>      Symbol: </a:t>
            </a:r>
            <a:r>
              <a:rPr lang="en-US" baseline="30000" dirty="0" smtClean="0"/>
              <a:t>0</a:t>
            </a:r>
            <a:r>
              <a:rPr lang="en-US" baseline="-25000" dirty="0" smtClean="0"/>
              <a:t>0</a:t>
            </a:r>
            <a:r>
              <a:rPr lang="en-US" dirty="0" smtClean="0">
                <a:sym typeface="Symbol"/>
              </a:rPr>
              <a:t></a:t>
            </a:r>
            <a:endParaRPr lang="en-US" dirty="0" smtClean="0"/>
          </a:p>
          <a:p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4" name="Picture 3" descr="energyspectru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144" y="2767736"/>
            <a:ext cx="70104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</a:t>
            </a:r>
            <a:r>
              <a:rPr lang="en-US" dirty="0" err="1" smtClean="0"/>
              <a:t>vs</a:t>
            </a:r>
            <a:r>
              <a:rPr lang="en-US" dirty="0" smtClean="0"/>
              <a:t> Unstable</a:t>
            </a:r>
            <a:endParaRPr lang="en-US" dirty="0"/>
          </a:p>
        </p:txBody>
      </p:sp>
      <p:pic>
        <p:nvPicPr>
          <p:cNvPr id="4" name="Content Placeholder 3" descr="UnstableStabl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53359" b="-53359"/>
          <a:stretch>
            <a:fillRect/>
          </a:stretch>
        </p:blipFill>
        <p:spPr>
          <a:xfrm>
            <a:off x="457200" y="959152"/>
            <a:ext cx="7467600" cy="487375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penetrating ability and health hazard?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9379" y="1144454"/>
            <a:ext cx="7467600" cy="4873752"/>
          </a:xfrm>
        </p:spPr>
        <p:txBody>
          <a:bodyPr/>
          <a:lstStyle/>
          <a:p>
            <a:r>
              <a:rPr lang="en-US" dirty="0" smtClean="0"/>
              <a:t>Alpha particles: </a:t>
            </a:r>
            <a:r>
              <a:rPr lang="en-US" dirty="0" smtClean="0">
                <a:solidFill>
                  <a:srgbClr val="FF0000"/>
                </a:solidFill>
              </a:rPr>
              <a:t>low</a:t>
            </a:r>
            <a:r>
              <a:rPr lang="en-US" dirty="0" smtClean="0"/>
              <a:t>, stopped by </a:t>
            </a:r>
            <a:r>
              <a:rPr lang="en-US" dirty="0" smtClean="0">
                <a:solidFill>
                  <a:srgbClr val="FF0000"/>
                </a:solidFill>
              </a:rPr>
              <a:t>paper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Only dangerous if swallowed</a:t>
            </a:r>
          </a:p>
          <a:p>
            <a:endParaRPr lang="en-US" dirty="0"/>
          </a:p>
        </p:txBody>
      </p:sp>
      <p:pic>
        <p:nvPicPr>
          <p:cNvPr id="4" name="Picture 3" descr="polonium poison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179" y="2009773"/>
            <a:ext cx="5190821" cy="4848227"/>
          </a:xfrm>
          <a:prstGeom prst="rect">
            <a:avLst/>
          </a:prstGeom>
        </p:spPr>
      </p:pic>
      <p:pic>
        <p:nvPicPr>
          <p:cNvPr id="5" name="Picture 4" descr="radiation penetration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30" y="2236788"/>
            <a:ext cx="3592249" cy="2424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penetrating ability and health hazard?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Beta particles: </a:t>
            </a:r>
            <a:r>
              <a:rPr lang="en-US" dirty="0" smtClean="0">
                <a:solidFill>
                  <a:srgbClr val="FF0000"/>
                </a:solidFill>
              </a:rPr>
              <a:t>medium</a:t>
            </a:r>
            <a:r>
              <a:rPr lang="en-US" dirty="0" smtClean="0"/>
              <a:t>, stopped by heavy clothing</a:t>
            </a:r>
          </a:p>
          <a:p>
            <a:r>
              <a:rPr lang="en-US" dirty="0" smtClean="0"/>
              <a:t>     Can </a:t>
            </a:r>
            <a:r>
              <a:rPr lang="en-US" dirty="0" smtClean="0">
                <a:solidFill>
                  <a:srgbClr val="FF0000"/>
                </a:solidFill>
              </a:rPr>
              <a:t>damage skin</a:t>
            </a:r>
          </a:p>
          <a:p>
            <a:endParaRPr lang="en-US" dirty="0"/>
          </a:p>
        </p:txBody>
      </p:sp>
      <p:pic>
        <p:nvPicPr>
          <p:cNvPr id="4" name="Picture 3" descr="radiation bu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0" y="2651389"/>
            <a:ext cx="3479800" cy="2336800"/>
          </a:xfrm>
          <a:prstGeom prst="rect">
            <a:avLst/>
          </a:prstGeom>
        </p:spPr>
      </p:pic>
      <p:pic>
        <p:nvPicPr>
          <p:cNvPr id="5" name="Picture 4" descr="radiation penetration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3046280"/>
            <a:ext cx="3592249" cy="2424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penetrating ability and health hazard?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363518"/>
          </a:xfrm>
        </p:spPr>
        <p:txBody>
          <a:bodyPr/>
          <a:lstStyle/>
          <a:p>
            <a:r>
              <a:rPr lang="en-US" dirty="0" smtClean="0"/>
              <a:t>Gamma Ray: </a:t>
            </a:r>
            <a:r>
              <a:rPr lang="en-US" b="1" dirty="0" smtClean="0">
                <a:solidFill>
                  <a:srgbClr val="FF0000"/>
                </a:solidFill>
              </a:rPr>
              <a:t>high</a:t>
            </a:r>
            <a:r>
              <a:rPr lang="en-US" dirty="0" smtClean="0"/>
              <a:t>, stopped only by </a:t>
            </a:r>
            <a:r>
              <a:rPr lang="en-US" dirty="0" smtClean="0">
                <a:solidFill>
                  <a:srgbClr val="FF0000"/>
                </a:solidFill>
              </a:rPr>
              <a:t>lead</a:t>
            </a:r>
          </a:p>
          <a:p>
            <a:r>
              <a:rPr lang="en-US" dirty="0" smtClean="0"/>
              <a:t>     Can cause body </a:t>
            </a:r>
            <a:r>
              <a:rPr lang="en-US" dirty="0" smtClean="0">
                <a:solidFill>
                  <a:srgbClr val="FF0000"/>
                </a:solidFill>
              </a:rPr>
              <a:t>cell</a:t>
            </a:r>
            <a:r>
              <a:rPr lang="en-US" dirty="0" smtClean="0"/>
              <a:t> damage    </a:t>
            </a:r>
          </a:p>
          <a:p>
            <a:r>
              <a:rPr lang="en-US" dirty="0" smtClean="0"/>
              <a:t>      –result </a:t>
            </a:r>
            <a:r>
              <a:rPr lang="en-US" b="1" dirty="0" smtClean="0">
                <a:solidFill>
                  <a:srgbClr val="FF0000"/>
                </a:solidFill>
              </a:rPr>
              <a:t>cancer</a:t>
            </a:r>
          </a:p>
          <a:p>
            <a:r>
              <a:rPr lang="en-US" dirty="0" smtClean="0"/>
              <a:t>     Can cause </a:t>
            </a:r>
            <a:r>
              <a:rPr lang="en-US" b="1" dirty="0" smtClean="0">
                <a:solidFill>
                  <a:srgbClr val="FF0000"/>
                </a:solidFill>
              </a:rPr>
              <a:t>reproductive</a:t>
            </a:r>
            <a:r>
              <a:rPr lang="en-US" dirty="0" smtClean="0"/>
              <a:t> cell damage </a:t>
            </a:r>
          </a:p>
          <a:p>
            <a:r>
              <a:rPr lang="en-US" dirty="0" smtClean="0"/>
              <a:t>     - result children </a:t>
            </a:r>
            <a:r>
              <a:rPr lang="en-US" b="1" dirty="0" smtClean="0">
                <a:solidFill>
                  <a:srgbClr val="FF0000"/>
                </a:solidFill>
              </a:rPr>
              <a:t>malformed</a:t>
            </a:r>
          </a:p>
          <a:p>
            <a:endParaRPr lang="en-US" dirty="0"/>
          </a:p>
        </p:txBody>
      </p:sp>
      <p:pic>
        <p:nvPicPr>
          <p:cNvPr id="4" name="Picture 3" descr="radiation penetration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842" y="3726452"/>
            <a:ext cx="4210630" cy="284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radiation and cancer treatment</a:t>
            </a:r>
            <a:endParaRPr lang="en-US" dirty="0"/>
          </a:p>
        </p:txBody>
      </p:sp>
      <p:pic>
        <p:nvPicPr>
          <p:cNvPr id="3" name="Picture 2" descr="cancer treat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70" y="1786465"/>
            <a:ext cx="6925330" cy="249978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rnobyl victi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544" y="0"/>
            <a:ext cx="44969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for you to complete</a:t>
            </a:r>
            <a:endParaRPr lang="en-US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758950" y="2508250"/>
          <a:ext cx="5626100" cy="1841500"/>
        </p:xfrm>
        <a:graphic>
          <a:graphicData uri="http://schemas.openxmlformats.org/presentationml/2006/ole">
            <p:oleObj spid="_x0000_s48134" name="Document" r:id="rId3" imgW="5625893" imgH="1841432" progId="Word.Document.12">
              <p:link updateAutomatic="1"/>
            </p:oleObj>
          </a:graphicData>
        </a:graphic>
      </p:graphicFrame>
      <p:pic>
        <p:nvPicPr>
          <p:cNvPr id="5" name="P 4" descr="alpha_beta_gamma.gif"/>
          <p:cNvPicPr/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57200" y="2808817"/>
            <a:ext cx="1701800" cy="1540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stable atom?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73238"/>
            <a:ext cx="7467600" cy="48737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stable </a:t>
            </a:r>
            <a:r>
              <a:rPr lang="en-US" dirty="0"/>
              <a:t>atom has a nucleus with the </a:t>
            </a:r>
            <a:r>
              <a:rPr lang="en-US" dirty="0">
                <a:solidFill>
                  <a:srgbClr val="FF0000"/>
                </a:solidFill>
              </a:rPr>
              <a:t>right number of neutrons</a:t>
            </a:r>
            <a:r>
              <a:rPr lang="en-US" dirty="0"/>
              <a:t> to keep the positive protons from breaking apart. </a:t>
            </a:r>
          </a:p>
          <a:p>
            <a:r>
              <a:rPr lang="en-US" dirty="0">
                <a:solidFill>
                  <a:srgbClr val="FF0000"/>
                </a:solidFill>
              </a:rPr>
              <a:t>Most atoms </a:t>
            </a:r>
            <a:r>
              <a:rPr lang="en-US" dirty="0"/>
              <a:t>in our environment are </a:t>
            </a:r>
            <a:r>
              <a:rPr lang="en-US" dirty="0" smtClean="0">
                <a:solidFill>
                  <a:srgbClr val="FF0000"/>
                </a:solidFill>
              </a:rPr>
              <a:t>stable (</a:t>
            </a:r>
            <a:r>
              <a:rPr lang="en-US" dirty="0" smtClean="0"/>
              <a:t>won’t</a:t>
            </a:r>
            <a:r>
              <a:rPr lang="en-US" dirty="0" smtClean="0">
                <a:solidFill>
                  <a:srgbClr val="FF0000"/>
                </a:solidFill>
              </a:rPr>
              <a:t> break apart)</a:t>
            </a:r>
          </a:p>
          <a:p>
            <a:endParaRPr lang="en-US" dirty="0"/>
          </a:p>
        </p:txBody>
      </p:sp>
      <p:pic>
        <p:nvPicPr>
          <p:cNvPr id="8" name="Picture 7" descr="atoms-are-unstab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67" y="2880239"/>
            <a:ext cx="4813904" cy="3593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T do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235" r="-1235"/>
          <a:stretch>
            <a:fillRect/>
          </a:stretch>
        </p:blipFill>
        <p:spPr>
          <a:xfrm>
            <a:off x="457200" y="584200"/>
            <a:ext cx="7467600" cy="4873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riodicTableRadioactivity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0294" r="-20294"/>
          <a:stretch>
            <a:fillRect/>
          </a:stretch>
        </p:blipFill>
        <p:spPr>
          <a:xfrm>
            <a:off x="-1669860" y="-204168"/>
            <a:ext cx="12841205" cy="7062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stable Atom?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Elements with atomic numbers </a:t>
            </a:r>
            <a:r>
              <a:rPr lang="en-US" dirty="0" smtClean="0">
                <a:solidFill>
                  <a:srgbClr val="FF0000"/>
                </a:solidFill>
              </a:rPr>
              <a:t>1-20 </a:t>
            </a:r>
            <a:r>
              <a:rPr lang="en-US" dirty="0" smtClean="0"/>
              <a:t>have equal # of neutrons to protons</a:t>
            </a:r>
          </a:p>
          <a:p>
            <a:r>
              <a:rPr lang="en-US" dirty="0" smtClean="0"/>
              <a:t>Elements with atomic numbers &gt; </a:t>
            </a:r>
            <a:r>
              <a:rPr lang="en-US" dirty="0" smtClean="0">
                <a:solidFill>
                  <a:srgbClr val="FF0000"/>
                </a:solidFill>
              </a:rPr>
              <a:t>20</a:t>
            </a:r>
            <a:r>
              <a:rPr lang="en-US" dirty="0" smtClean="0"/>
              <a:t> have </a:t>
            </a:r>
            <a:r>
              <a:rPr lang="en-US" dirty="0" smtClean="0">
                <a:solidFill>
                  <a:srgbClr val="FF0000"/>
                </a:solidFill>
              </a:rPr>
              <a:t>more</a:t>
            </a:r>
            <a:r>
              <a:rPr lang="en-US" dirty="0" smtClean="0"/>
              <a:t> neutrons than protons</a:t>
            </a:r>
          </a:p>
          <a:p>
            <a:r>
              <a:rPr lang="en-US" dirty="0" smtClean="0"/>
              <a:t>Elements with atomic numbers &gt; </a:t>
            </a:r>
            <a:r>
              <a:rPr lang="en-US" dirty="0" smtClean="0">
                <a:solidFill>
                  <a:srgbClr val="FF0000"/>
                </a:solidFill>
              </a:rPr>
              <a:t>83</a:t>
            </a:r>
            <a:r>
              <a:rPr lang="en-US" dirty="0" smtClean="0"/>
              <a:t> are all </a:t>
            </a:r>
            <a:r>
              <a:rPr lang="en-US" dirty="0" smtClean="0">
                <a:solidFill>
                  <a:srgbClr val="FF0000"/>
                </a:solidFill>
              </a:rPr>
              <a:t>unstable</a:t>
            </a:r>
          </a:p>
          <a:p>
            <a:pPr>
              <a:buNone/>
            </a:pPr>
            <a:r>
              <a:rPr lang="en-US" dirty="0" smtClean="0"/>
              <a:t>      (Nucleus will break apart) and are radioactive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0" y="304800"/>
            <a:ext cx="2743200" cy="1143000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Nuclear</a:t>
            </a:r>
            <a:b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Stability</a:t>
            </a:r>
          </a:p>
        </p:txBody>
      </p:sp>
      <p:pic>
        <p:nvPicPr>
          <p:cNvPr id="49155" name="Picture 3" descr="lineofstabilit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910138" cy="6858000"/>
          </a:xfrm>
          <a:noFill/>
          <a:ln/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257800" y="1828800"/>
            <a:ext cx="36734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Decay will occur in such a way as to return a nucleus to the band (line) of stability.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</a:t>
            </a:r>
            <a:r>
              <a:rPr lang="en-US" dirty="0"/>
              <a:t>is the strong nuclear force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Strong nuclear forc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32688" b="-32688"/>
          <a:stretch>
            <a:fillRect/>
          </a:stretch>
        </p:blipFill>
        <p:spPr>
          <a:xfrm>
            <a:off x="195370" y="1306774"/>
            <a:ext cx="4300430" cy="4819390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098340"/>
          </a:xfrm>
        </p:spPr>
        <p:txBody>
          <a:bodyPr/>
          <a:lstStyle/>
          <a:p>
            <a:r>
              <a:rPr lang="en-US" dirty="0" smtClean="0"/>
              <a:t>The force </a:t>
            </a:r>
            <a:r>
              <a:rPr lang="en-US" dirty="0" smtClean="0">
                <a:solidFill>
                  <a:srgbClr val="FF0000"/>
                </a:solidFill>
              </a:rPr>
              <a:t>neutrons</a:t>
            </a:r>
            <a:r>
              <a:rPr lang="en-US" dirty="0" smtClean="0"/>
              <a:t> have that </a:t>
            </a:r>
            <a:br>
              <a:rPr lang="en-US" dirty="0" smtClean="0"/>
            </a:br>
            <a:r>
              <a:rPr lang="en-US" dirty="0" smtClean="0"/>
              <a:t>keeps the positive protons together.</a:t>
            </a:r>
          </a:p>
          <a:p>
            <a:endParaRPr lang="en-US" dirty="0"/>
          </a:p>
        </p:txBody>
      </p:sp>
      <p:pic>
        <p:nvPicPr>
          <p:cNvPr id="8" name="Content Placeholder 4" descr="neutron as strong man.jpg"/>
          <p:cNvPicPr>
            <a:picLocks noChangeAspect="1"/>
          </p:cNvPicPr>
          <p:nvPr/>
        </p:nvPicPr>
        <p:blipFill>
          <a:blip r:embed="rId3"/>
          <a:srcRect t="-6034" b="16147"/>
          <a:stretch>
            <a:fillRect/>
          </a:stretch>
        </p:blipFill>
        <p:spPr>
          <a:xfrm>
            <a:off x="5060707" y="3330838"/>
            <a:ext cx="3109828" cy="27953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5434" y="488486"/>
            <a:ext cx="7535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is the strong nuclear force?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radioisotopes?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Radioisotopes are </a:t>
            </a:r>
            <a:r>
              <a:rPr lang="en-US" dirty="0">
                <a:solidFill>
                  <a:srgbClr val="FF0000"/>
                </a:solidFill>
              </a:rPr>
              <a:t>unstable isotopes </a:t>
            </a:r>
            <a:r>
              <a:rPr lang="en-US" dirty="0"/>
              <a:t>of elements of any atomic number</a:t>
            </a:r>
          </a:p>
          <a:p>
            <a:r>
              <a:rPr lang="en-US" dirty="0"/>
              <a:t>The nucleus will </a:t>
            </a:r>
            <a:r>
              <a:rPr lang="en-US" dirty="0">
                <a:solidFill>
                  <a:srgbClr val="FF0000"/>
                </a:solidFill>
              </a:rPr>
              <a:t>break apart </a:t>
            </a:r>
            <a:r>
              <a:rPr lang="en-US" dirty="0"/>
              <a:t>and release radiation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unstable isotop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66" y="3114522"/>
            <a:ext cx="5820601" cy="2364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195</TotalTime>
  <Words>477</Words>
  <Application>Microsoft Office PowerPoint</Application>
  <PresentationFormat>On-screen Show (4:3)</PresentationFormat>
  <Paragraphs>79</Paragraphs>
  <Slides>25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Oriel</vt:lpstr>
      <vt:lpstr>IVANIACHEM:Herman%202013-2014:Nuclear%20Chemistry:Stu%20Notes%20Nucl%20chem%20%231Key.docx!OLE_LINK1</vt:lpstr>
      <vt:lpstr>Notes Nuclear Chemistry</vt:lpstr>
      <vt:lpstr>Stable vs Unstable</vt:lpstr>
      <vt:lpstr>What is a stable atom? </vt:lpstr>
      <vt:lpstr>Slide 4</vt:lpstr>
      <vt:lpstr>Slide 5</vt:lpstr>
      <vt:lpstr>What is a stable Atom?</vt:lpstr>
      <vt:lpstr>Nuclear Stability</vt:lpstr>
      <vt:lpstr>   What is the strong nuclear force?     </vt:lpstr>
      <vt:lpstr>What are radioisotopes? </vt:lpstr>
      <vt:lpstr>Slide 10</vt:lpstr>
      <vt:lpstr>What is radioactivity? </vt:lpstr>
      <vt:lpstr>What is radioactive decay? </vt:lpstr>
      <vt:lpstr>What are the types of Radiation? </vt:lpstr>
      <vt:lpstr>Alpha</vt:lpstr>
      <vt:lpstr>Alpha</vt:lpstr>
      <vt:lpstr>Beta </vt:lpstr>
      <vt:lpstr>Beta </vt:lpstr>
      <vt:lpstr>gamma</vt:lpstr>
      <vt:lpstr>gamma</vt:lpstr>
      <vt:lpstr>What is the penetrating ability and health hazard? </vt:lpstr>
      <vt:lpstr>What is the penetrating ability and health hazard?</vt:lpstr>
      <vt:lpstr>What is the penetrating ability and health hazard?</vt:lpstr>
      <vt:lpstr>Gamma radiation and cancer treatment</vt:lpstr>
      <vt:lpstr>Slide 24</vt:lpstr>
      <vt:lpstr>Summary – for you to complete</vt:lpstr>
    </vt:vector>
  </TitlesOfParts>
  <Company>Olympus Junior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– Nuclear Chemistry #1</dc:title>
  <dc:creator>Deborah Herman</dc:creator>
  <cp:lastModifiedBy>Yummy</cp:lastModifiedBy>
  <cp:revision>11</cp:revision>
  <dcterms:created xsi:type="dcterms:W3CDTF">2013-10-21T12:09:43Z</dcterms:created>
  <dcterms:modified xsi:type="dcterms:W3CDTF">2014-11-20T01:22:16Z</dcterms:modified>
</cp:coreProperties>
</file>