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29" r:id="rId4"/>
    <p:sldId id="330" r:id="rId5"/>
    <p:sldId id="331" r:id="rId6"/>
    <p:sldId id="258" r:id="rId7"/>
    <p:sldId id="332" r:id="rId8"/>
    <p:sldId id="291" r:id="rId9"/>
    <p:sldId id="292" r:id="rId10"/>
    <p:sldId id="309" r:id="rId11"/>
    <p:sldId id="293" r:id="rId12"/>
    <p:sldId id="310" r:id="rId13"/>
    <p:sldId id="311" r:id="rId14"/>
    <p:sldId id="295" r:id="rId15"/>
    <p:sldId id="312" r:id="rId16"/>
    <p:sldId id="296" r:id="rId17"/>
    <p:sldId id="313" r:id="rId18"/>
    <p:sldId id="297" r:id="rId19"/>
    <p:sldId id="314" r:id="rId20"/>
    <p:sldId id="298" r:id="rId21"/>
    <p:sldId id="299" r:id="rId22"/>
    <p:sldId id="300" r:id="rId23"/>
    <p:sldId id="315" r:id="rId24"/>
    <p:sldId id="301" r:id="rId25"/>
    <p:sldId id="316" r:id="rId26"/>
    <p:sldId id="302" r:id="rId27"/>
    <p:sldId id="303" r:id="rId28"/>
    <p:sldId id="304" r:id="rId29"/>
    <p:sldId id="317" r:id="rId30"/>
    <p:sldId id="305" r:id="rId31"/>
    <p:sldId id="306" r:id="rId32"/>
    <p:sldId id="308" r:id="rId33"/>
    <p:sldId id="31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5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2CC7-12F5-449C-9C23-1EF3EAB4009A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AB596-6A78-4FF3-A24E-09EFF8E3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98E72-23FB-7A45-8957-B33844D7C764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3391F-A38E-4F46-9A4E-45428EFB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5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D6B72A7-9797-7F44-888F-247EA636A915}" type="datetimeFigureOut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29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867" y="1461052"/>
            <a:ext cx="6477000" cy="3110948"/>
          </a:xfrm>
        </p:spPr>
        <p:txBody>
          <a:bodyPr/>
          <a:lstStyle/>
          <a:p>
            <a:pPr algn="ctr"/>
            <a:r>
              <a:rPr lang="en-US" sz="8000" dirty="0" smtClean="0"/>
              <a:t>Elements,</a:t>
            </a:r>
            <a:br>
              <a:rPr lang="en-US" sz="8000" dirty="0" smtClean="0"/>
            </a:br>
            <a:r>
              <a:rPr lang="en-US" sz="8000" dirty="0" smtClean="0"/>
              <a:t> </a:t>
            </a:r>
            <a:br>
              <a:rPr lang="en-US" sz="8000" dirty="0" smtClean="0"/>
            </a:br>
            <a:r>
              <a:rPr lang="en-US" sz="8000" dirty="0" smtClean="0"/>
              <a:t>Compounds</a:t>
            </a:r>
            <a:br>
              <a:rPr lang="en-US" sz="8000" dirty="0" smtClean="0"/>
            </a:br>
            <a:r>
              <a:rPr lang="en-US" sz="8000" dirty="0" smtClean="0"/>
              <a:t> </a:t>
            </a:r>
            <a:br>
              <a:rPr lang="en-US" sz="8000" dirty="0" smtClean="0"/>
            </a:br>
            <a:r>
              <a:rPr lang="en-US" sz="8000" dirty="0" smtClean="0"/>
              <a:t>or Mixtures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Element?</a:t>
            </a:r>
            <a:endParaRPr lang="en-US" dirty="0"/>
          </a:p>
        </p:txBody>
      </p:sp>
      <p:pic>
        <p:nvPicPr>
          <p:cNvPr id="8" name="Picture 7" descr="copper pi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298950"/>
            <a:ext cx="2170959" cy="1899589"/>
          </a:xfrm>
          <a:prstGeom prst="rect">
            <a:avLst/>
          </a:prstGeom>
        </p:spPr>
      </p:pic>
      <p:pic>
        <p:nvPicPr>
          <p:cNvPr id="10" name="Picture 9" descr="diamo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659" y="1371600"/>
            <a:ext cx="2302354" cy="2302354"/>
          </a:xfrm>
          <a:prstGeom prst="rect">
            <a:avLst/>
          </a:prstGeom>
        </p:spPr>
      </p:pic>
      <p:pic>
        <p:nvPicPr>
          <p:cNvPr id="11" name="Picture 10" descr="iron n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366" y="4298950"/>
            <a:ext cx="2476500" cy="1739900"/>
          </a:xfrm>
          <a:prstGeom prst="rect">
            <a:avLst/>
          </a:prstGeom>
        </p:spPr>
      </p:pic>
      <p:pic>
        <p:nvPicPr>
          <p:cNvPr id="12" name="Picture 11" descr="gold b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359" y="13716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Element?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/>
              <a:t>Elements  – matter made of </a:t>
            </a:r>
            <a:r>
              <a:rPr lang="en-US" sz="3600" dirty="0" smtClean="0">
                <a:solidFill>
                  <a:srgbClr val="FF0000"/>
                </a:solidFill>
              </a:rPr>
              <a:t>all the same types </a:t>
            </a:r>
            <a:r>
              <a:rPr lang="en-US" sz="3600" dirty="0" smtClean="0"/>
              <a:t>of atoms</a:t>
            </a:r>
          </a:p>
          <a:p>
            <a:pPr>
              <a:buNone/>
            </a:pPr>
            <a:r>
              <a:rPr lang="en-US" sz="3600" dirty="0" smtClean="0"/>
              <a:t>      Chart of Elements is called the </a:t>
            </a:r>
            <a:r>
              <a:rPr lang="en-US" sz="3600" dirty="0" smtClean="0">
                <a:solidFill>
                  <a:srgbClr val="FF0000"/>
                </a:solidFill>
              </a:rPr>
              <a:t>Periodic Table</a:t>
            </a:r>
          </a:p>
          <a:p>
            <a:pPr>
              <a:buNone/>
            </a:pPr>
            <a:r>
              <a:rPr lang="en-US" sz="3600" dirty="0" smtClean="0"/>
              <a:t> </a:t>
            </a:r>
          </a:p>
          <a:p>
            <a:pPr>
              <a:buNone/>
            </a:pPr>
            <a:r>
              <a:rPr lang="en-US" sz="3600" dirty="0" smtClean="0"/>
              <a:t>     Examples:  Copper (Cu), Carbon (C), </a:t>
            </a:r>
            <a:r>
              <a:rPr lang="en-US" sz="3600" dirty="0" smtClean="0">
                <a:solidFill>
                  <a:srgbClr val="FF0000"/>
                </a:solidFill>
              </a:rPr>
              <a:t>Sodium</a:t>
            </a:r>
            <a:r>
              <a:rPr lang="en-US" sz="3600" dirty="0" smtClean="0"/>
              <a:t> (Na), Chlorine (Cl)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9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iodic 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p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596" y="3791024"/>
            <a:ext cx="2552700" cy="255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Compound?</a:t>
            </a:r>
            <a:endParaRPr lang="en-US" dirty="0"/>
          </a:p>
        </p:txBody>
      </p:sp>
      <p:pic>
        <p:nvPicPr>
          <p:cNvPr id="4" name="Picture 3" descr="rusty 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8" y="1826401"/>
            <a:ext cx="2637294" cy="1754999"/>
          </a:xfrm>
          <a:prstGeom prst="rect">
            <a:avLst/>
          </a:prstGeom>
        </p:spPr>
      </p:pic>
      <p:pic>
        <p:nvPicPr>
          <p:cNvPr id="6" name="Picture 5" descr="sugar cube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28" y="4267200"/>
            <a:ext cx="2247900" cy="1866900"/>
          </a:xfrm>
          <a:prstGeom prst="rect">
            <a:avLst/>
          </a:prstGeom>
        </p:spPr>
      </p:pic>
      <p:pic>
        <p:nvPicPr>
          <p:cNvPr id="7" name="Picture 6" descr="salt-shaker_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883" y="1161976"/>
            <a:ext cx="2033130" cy="2419424"/>
          </a:xfrm>
          <a:prstGeom prst="rect">
            <a:avLst/>
          </a:prstGeom>
        </p:spPr>
      </p:pic>
      <p:pic>
        <p:nvPicPr>
          <p:cNvPr id="8" name="Picture 7" descr="wa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896" y="2990850"/>
            <a:ext cx="31877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Compound?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50" y="1371599"/>
            <a:ext cx="8643750" cy="49980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Compounds  – matter made </a:t>
            </a:r>
            <a:r>
              <a:rPr lang="en-US" sz="3200" dirty="0" smtClean="0">
                <a:solidFill>
                  <a:srgbClr val="FF0000"/>
                </a:solidFill>
              </a:rPr>
              <a:t>of two or more types of atoms (elements)</a:t>
            </a:r>
            <a:r>
              <a:rPr lang="en-US" sz="3200" dirty="0" smtClean="0"/>
              <a:t> that are bonded together (also called molecules)</a:t>
            </a:r>
          </a:p>
          <a:p>
            <a:pPr>
              <a:buNone/>
            </a:pPr>
            <a:r>
              <a:rPr lang="en-US" sz="3200" dirty="0" smtClean="0"/>
              <a:t>    </a:t>
            </a:r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Most matter in the world </a:t>
            </a:r>
            <a:r>
              <a:rPr lang="en-US" sz="3200" dirty="0" smtClean="0"/>
              <a:t>is in the form of compounds</a:t>
            </a:r>
          </a:p>
          <a:p>
            <a:pPr>
              <a:buNone/>
            </a:pPr>
            <a:r>
              <a:rPr lang="en-US" sz="3200" dirty="0" smtClean="0"/>
              <a:t> </a:t>
            </a:r>
          </a:p>
          <a:p>
            <a:pPr>
              <a:buNone/>
            </a:pPr>
            <a:r>
              <a:rPr lang="en-US" sz="3200" dirty="0" smtClean="0"/>
              <a:t>     Examples:  Water (H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O), Sugar (C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 + 2H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5" name="Picture 4" descr="electrolysis of 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73" y="1628074"/>
            <a:ext cx="4790145" cy="4726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Elements and Compounds different?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43" y="1802180"/>
            <a:ext cx="8504257" cy="4259610"/>
          </a:xfrm>
        </p:spPr>
        <p:txBody>
          <a:bodyPr/>
          <a:lstStyle/>
          <a:p>
            <a:pPr>
              <a:buNone/>
            </a:pPr>
            <a:r>
              <a:rPr lang="en-US" sz="4800" dirty="0" smtClean="0"/>
              <a:t>Elements </a:t>
            </a:r>
            <a:r>
              <a:rPr lang="en-US" sz="4800" dirty="0" smtClean="0">
                <a:solidFill>
                  <a:srgbClr val="FF0000"/>
                </a:solidFill>
              </a:rPr>
              <a:t>cannot be chemically broken down </a:t>
            </a:r>
            <a:r>
              <a:rPr lang="en-US" sz="4800" dirty="0" smtClean="0"/>
              <a:t>any further.</a:t>
            </a:r>
          </a:p>
          <a:p>
            <a:pPr>
              <a:buNone/>
            </a:pPr>
            <a:r>
              <a:rPr lang="en-US" sz="4800" dirty="0" smtClean="0"/>
              <a:t>Compounds </a:t>
            </a:r>
            <a:r>
              <a:rPr lang="en-US" sz="4800" dirty="0" smtClean="0">
                <a:solidFill>
                  <a:srgbClr val="FF0000"/>
                </a:solidFill>
              </a:rPr>
              <a:t>can</a:t>
            </a:r>
            <a:r>
              <a:rPr lang="en-US" sz="4800" dirty="0" smtClean="0"/>
              <a:t> be chemically broken down </a:t>
            </a:r>
            <a:r>
              <a:rPr lang="en-US" sz="4800" dirty="0" smtClean="0">
                <a:solidFill>
                  <a:srgbClr val="FF0000"/>
                </a:solidFill>
              </a:rPr>
              <a:t>into Elements.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2Na + 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 2NaCl</a:t>
            </a:r>
            <a:br>
              <a:rPr lang="en-US" dirty="0" smtClean="0"/>
            </a:br>
            <a:r>
              <a:rPr lang="en-US" dirty="0" smtClean="0"/>
              <a:t>                </a:t>
            </a:r>
            <a:endParaRPr lang="en-US" dirty="0"/>
          </a:p>
        </p:txBody>
      </p:sp>
      <p:pic>
        <p:nvPicPr>
          <p:cNvPr id="4" name="Picture 3" descr="chlor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64" y="2237920"/>
            <a:ext cx="1928610" cy="2080399"/>
          </a:xfrm>
          <a:prstGeom prst="rect">
            <a:avLst/>
          </a:prstGeom>
        </p:spPr>
      </p:pic>
      <p:pic>
        <p:nvPicPr>
          <p:cNvPr id="5" name="Picture 4" descr="so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7920"/>
            <a:ext cx="2773866" cy="2080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51726" y="3009584"/>
            <a:ext cx="1536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Wingdings"/>
                <a:ea typeface="Wingdings"/>
                <a:cs typeface="Wingdings"/>
              </a:rPr>
              <a:t></a:t>
            </a:r>
            <a:endParaRPr lang="en-US" sz="4000" dirty="0"/>
          </a:p>
        </p:txBody>
      </p:sp>
      <p:pic>
        <p:nvPicPr>
          <p:cNvPr id="7" name="Picture 6" descr="salt-shaker_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889" y="2237920"/>
            <a:ext cx="2373985" cy="2825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3866" y="3079751"/>
            <a:ext cx="761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Zapf Dingbats"/>
                <a:ea typeface="Zapf Dingbats"/>
                <a:cs typeface="Zapf Dingbats"/>
              </a:rPr>
              <a:t>✚</a:t>
            </a:r>
            <a:endParaRPr lang="en-US" sz="4000" dirty="0"/>
          </a:p>
        </p:txBody>
      </p:sp>
      <p:pic>
        <p:nvPicPr>
          <p:cNvPr id="9" name="Picture 8" descr="chlorine dea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234" y="4774305"/>
            <a:ext cx="2788004" cy="1775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elements and compounds have the same properties?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0" y="1731939"/>
            <a:ext cx="8119448" cy="46517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Properties of compounds are </a:t>
            </a:r>
            <a:r>
              <a:rPr lang="en-US" sz="4000" dirty="0" smtClean="0">
                <a:solidFill>
                  <a:srgbClr val="FF0000"/>
                </a:solidFill>
              </a:rPr>
              <a:t>different</a:t>
            </a:r>
            <a:r>
              <a:rPr lang="en-US" sz="4000" dirty="0" smtClean="0"/>
              <a:t> from the </a:t>
            </a:r>
            <a:r>
              <a:rPr lang="en-US" sz="4000" dirty="0" smtClean="0">
                <a:solidFill>
                  <a:srgbClr val="FF0000"/>
                </a:solidFill>
              </a:rPr>
              <a:t>properties</a:t>
            </a:r>
            <a:r>
              <a:rPr lang="en-US" sz="4000" dirty="0" smtClean="0"/>
              <a:t> of the elements they are  made of.</a:t>
            </a:r>
          </a:p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sz="4000" dirty="0" smtClean="0"/>
              <a:t>     Example: Salt is made from sodium metal and toxic chlorine gas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mixture?</a:t>
            </a:r>
            <a:endParaRPr lang="en-US" dirty="0"/>
          </a:p>
        </p:txBody>
      </p:sp>
      <p:pic>
        <p:nvPicPr>
          <p:cNvPr id="4" name="Picture 3" descr="ice t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58" y="1615374"/>
            <a:ext cx="2857500" cy="2857500"/>
          </a:xfrm>
          <a:prstGeom prst="rect">
            <a:avLst/>
          </a:prstGeom>
        </p:spPr>
      </p:pic>
      <p:pic>
        <p:nvPicPr>
          <p:cNvPr id="5" name="Picture 4" descr="mixture - trailm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08" y="3805557"/>
            <a:ext cx="3238500" cy="2514600"/>
          </a:xfrm>
          <a:prstGeom prst="rect">
            <a:avLst/>
          </a:prstGeom>
        </p:spPr>
      </p:pic>
      <p:pic>
        <p:nvPicPr>
          <p:cNvPr id="7" name="Picture 6" descr="sal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013" y="137160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an Element?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057261"/>
            <a:ext cx="7313613" cy="1835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A pure substance made up of only one kind of atom</a:t>
            </a:r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s14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782"/>
            <a:ext cx="3357217" cy="3357217"/>
          </a:xfrm>
          <a:prstGeom prst="rect">
            <a:avLst/>
          </a:prstGeom>
        </p:spPr>
      </p:pic>
      <p:pic>
        <p:nvPicPr>
          <p:cNvPr id="8" name="Picture 7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58" y="3368259"/>
            <a:ext cx="3945351" cy="3081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mixture?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Two or more substances </a:t>
            </a:r>
            <a:r>
              <a:rPr lang="en-US" sz="4400" dirty="0" smtClean="0"/>
              <a:t>“mixed” together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parts of a mixture lose their properties?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NO</a:t>
            </a:r>
            <a:r>
              <a:rPr lang="en-US" sz="4400" dirty="0" smtClean="0"/>
              <a:t>! There is </a:t>
            </a:r>
            <a:r>
              <a:rPr lang="en-US" sz="4400" dirty="0" smtClean="0">
                <a:solidFill>
                  <a:srgbClr val="FF0000"/>
                </a:solidFill>
              </a:rPr>
              <a:t>no bonding </a:t>
            </a:r>
            <a:r>
              <a:rPr lang="en-US" sz="4400" dirty="0" smtClean="0"/>
              <a:t>in a mixture. </a:t>
            </a:r>
          </a:p>
          <a:p>
            <a:pPr>
              <a:buNone/>
            </a:pPr>
            <a:r>
              <a:rPr lang="en-US" sz="4400" dirty="0" smtClean="0"/>
              <a:t>The substances in the mixture </a:t>
            </a:r>
            <a:r>
              <a:rPr lang="en-US" sz="4400" dirty="0" smtClean="0">
                <a:solidFill>
                  <a:srgbClr val="FF0000"/>
                </a:solidFill>
              </a:rPr>
              <a:t>keep</a:t>
            </a:r>
            <a:r>
              <a:rPr lang="en-US" sz="4400" dirty="0" smtClean="0"/>
              <a:t> their individual </a:t>
            </a:r>
            <a:r>
              <a:rPr lang="en-US" sz="4400" dirty="0" smtClean="0">
                <a:solidFill>
                  <a:srgbClr val="FF0000"/>
                </a:solidFill>
              </a:rPr>
              <a:t>properties</a:t>
            </a:r>
            <a:r>
              <a:rPr lang="en-US" sz="4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the parts of a mixture be separated?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YES! </a:t>
            </a:r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physical</a:t>
            </a:r>
            <a:r>
              <a:rPr lang="en-US" sz="4000" dirty="0" smtClean="0"/>
              <a:t> properties of the substances can be </a:t>
            </a:r>
            <a:r>
              <a:rPr lang="en-US" sz="4000" dirty="0" smtClean="0">
                <a:solidFill>
                  <a:srgbClr val="FF0000"/>
                </a:solidFill>
              </a:rPr>
              <a:t>used</a:t>
            </a:r>
            <a:r>
              <a:rPr lang="en-US" sz="4000" dirty="0" smtClean="0"/>
              <a:t> to separate them from the mixture.</a:t>
            </a:r>
          </a:p>
          <a:p>
            <a:pPr>
              <a:buNone/>
            </a:pPr>
            <a:r>
              <a:rPr lang="en-US" sz="4000" dirty="0" smtClean="0"/>
              <a:t>Example: Salt in water – evaporate the water away and get the salt back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mixture?</a:t>
            </a:r>
            <a:endParaRPr lang="en-US" dirty="0"/>
          </a:p>
        </p:txBody>
      </p:sp>
      <p:pic>
        <p:nvPicPr>
          <p:cNvPr id="4" name="Picture 3" descr="ice t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58" y="1615374"/>
            <a:ext cx="2857500" cy="2857500"/>
          </a:xfrm>
          <a:prstGeom prst="rect">
            <a:avLst/>
          </a:prstGeom>
        </p:spPr>
      </p:pic>
      <p:pic>
        <p:nvPicPr>
          <p:cNvPr id="5" name="Picture 4" descr="mixture - trailm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08" y="3805557"/>
            <a:ext cx="3238500" cy="2514600"/>
          </a:xfrm>
          <a:prstGeom prst="rect">
            <a:avLst/>
          </a:prstGeom>
        </p:spPr>
      </p:pic>
      <p:pic>
        <p:nvPicPr>
          <p:cNvPr id="7" name="Picture 6" descr="sal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013" y="137160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different types of mixtures?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64" y="2039840"/>
            <a:ext cx="8532636" cy="4056062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Yes - </a:t>
            </a:r>
          </a:p>
          <a:p>
            <a:pPr>
              <a:buNone/>
            </a:pPr>
            <a:r>
              <a:rPr lang="en-US" sz="4000" dirty="0" smtClean="0"/>
              <a:t>    </a:t>
            </a:r>
            <a:r>
              <a:rPr lang="en-US" sz="4000" dirty="0" smtClean="0">
                <a:solidFill>
                  <a:srgbClr val="FF0000"/>
                </a:solidFill>
              </a:rPr>
              <a:t>Homogeneous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FF0000"/>
                </a:solidFill>
              </a:rPr>
              <a:t>Heterogeneous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homogeneous mixture?</a:t>
            </a:r>
            <a:endParaRPr lang="en-US" dirty="0"/>
          </a:p>
        </p:txBody>
      </p:sp>
      <p:pic>
        <p:nvPicPr>
          <p:cNvPr id="6" name="Picture 5" descr="pud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7" y="2828143"/>
            <a:ext cx="3780736" cy="3284514"/>
          </a:xfrm>
          <a:prstGeom prst="rect">
            <a:avLst/>
          </a:prstGeom>
        </p:spPr>
      </p:pic>
      <p:pic>
        <p:nvPicPr>
          <p:cNvPr id="7" name="Picture 6" descr="vineg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23" y="1730837"/>
            <a:ext cx="2857500" cy="2857500"/>
          </a:xfrm>
          <a:prstGeom prst="rect">
            <a:avLst/>
          </a:prstGeom>
        </p:spPr>
      </p:pic>
      <p:pic>
        <p:nvPicPr>
          <p:cNvPr id="9" name="Picture 8" descr="toothpaste on bru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423" y="3788557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homogeneous mixture?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dirty="0" smtClean="0"/>
              <a:t>The mixture looks the </a:t>
            </a:r>
            <a:r>
              <a:rPr lang="en-US" sz="4000" dirty="0" smtClean="0">
                <a:solidFill>
                  <a:srgbClr val="FF0000"/>
                </a:solidFill>
              </a:rPr>
              <a:t>same throughout. </a:t>
            </a:r>
          </a:p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sz="4000" dirty="0" smtClean="0"/>
              <a:t>Example: Salt in water – can’t see the salt – looks like clear water</a:t>
            </a:r>
          </a:p>
          <a:p>
            <a:pPr>
              <a:buNone/>
            </a:pPr>
            <a:r>
              <a:rPr lang="en-US" sz="4000" dirty="0" smtClean="0"/>
              <a:t>                 coffee, tea, toothpaste,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solution?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A type of homogeneous mixture, like salt in water.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easy to separate the parts of a homogeneous mixture?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NO! </a:t>
            </a:r>
            <a:r>
              <a:rPr lang="en-US" sz="4000" dirty="0" smtClean="0"/>
              <a:t>It takes </a:t>
            </a:r>
            <a:r>
              <a:rPr lang="en-US" sz="4000" b="1" dirty="0" smtClean="0">
                <a:solidFill>
                  <a:srgbClr val="FF0000"/>
                </a:solidFill>
              </a:rPr>
              <a:t>a lot of energy</a:t>
            </a:r>
          </a:p>
          <a:p>
            <a:pPr>
              <a:buNone/>
            </a:pPr>
            <a:r>
              <a:rPr lang="en-US" sz="4000" dirty="0" smtClean="0"/>
              <a:t> Example: Salt in water – must boil the water away from the salt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heterogeneous mixture?</a:t>
            </a:r>
            <a:endParaRPr lang="en-US" dirty="0"/>
          </a:p>
        </p:txBody>
      </p:sp>
      <p:pic>
        <p:nvPicPr>
          <p:cNvPr id="4" name="Picture 3" descr="salad dres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560" y="3170870"/>
            <a:ext cx="2743200" cy="2743200"/>
          </a:xfrm>
          <a:prstGeom prst="rect">
            <a:avLst/>
          </a:prstGeom>
        </p:spPr>
      </p:pic>
      <p:pic>
        <p:nvPicPr>
          <p:cNvPr id="6" name="Picture 5" descr="sand in w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27" y="2535870"/>
            <a:ext cx="5080000" cy="3378200"/>
          </a:xfrm>
          <a:prstGeom prst="rect">
            <a:avLst/>
          </a:prstGeom>
        </p:spPr>
      </p:pic>
      <p:pic>
        <p:nvPicPr>
          <p:cNvPr id="5" name="Picture 4" descr="Mixtures - m&amp;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013" y="2005660"/>
            <a:ext cx="33020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a  Compound?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057261"/>
            <a:ext cx="7313613" cy="18351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A substance made </a:t>
            </a:r>
            <a:r>
              <a:rPr lang="en-US" sz="4000" dirty="0" smtClean="0"/>
              <a:t>from the atoms of two or elements that are chemically bonded</a:t>
            </a:r>
            <a:endParaRPr lang="en-US" dirty="0"/>
          </a:p>
        </p:txBody>
      </p:sp>
      <p:pic>
        <p:nvPicPr>
          <p:cNvPr id="4" name="Picture 3" descr="310394_ChemJRS_Ch3_Water_Molecule_CA.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73" y="3358650"/>
            <a:ext cx="3512003" cy="3295353"/>
          </a:xfrm>
          <a:prstGeom prst="rect">
            <a:avLst/>
          </a:prstGeom>
        </p:spPr>
      </p:pic>
      <p:pic>
        <p:nvPicPr>
          <p:cNvPr id="5" name="Picture 4" descr="organometallic-compounds-34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3793019"/>
            <a:ext cx="2978733" cy="29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heterogeneous mixture?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The mixture </a:t>
            </a:r>
            <a:r>
              <a:rPr lang="en-US" sz="4000" dirty="0" smtClean="0">
                <a:solidFill>
                  <a:srgbClr val="FF0000"/>
                </a:solidFill>
              </a:rPr>
              <a:t>does not look </a:t>
            </a:r>
            <a:r>
              <a:rPr lang="en-US" sz="4000" dirty="0" smtClean="0"/>
              <a:t>the same throughout. You can see the different substances.</a:t>
            </a:r>
          </a:p>
          <a:p>
            <a:pPr>
              <a:buNone/>
            </a:pPr>
            <a:r>
              <a:rPr lang="en-US" sz="4000" dirty="0" smtClean="0"/>
              <a:t> Example: Oil and Water, Sand and Water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easy to separate the parts of a heterogeneous mixture?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724540" cy="459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YES    </a:t>
            </a:r>
            <a:r>
              <a:rPr lang="en-US" sz="4000" dirty="0" smtClean="0"/>
              <a:t>It does not take a </a:t>
            </a:r>
            <a:r>
              <a:rPr lang="en-US" sz="4000" dirty="0" smtClean="0">
                <a:solidFill>
                  <a:srgbClr val="FF0000"/>
                </a:solidFill>
              </a:rPr>
              <a:t>lot of energy</a:t>
            </a:r>
            <a:r>
              <a:rPr lang="en-US" sz="4000" dirty="0" smtClean="0"/>
              <a:t>.</a:t>
            </a:r>
          </a:p>
          <a:p>
            <a:pPr>
              <a:buNone/>
            </a:pPr>
            <a:r>
              <a:rPr lang="en-US" sz="4000" dirty="0" smtClean="0"/>
              <a:t> Example: Decant (pour off) the oil way from the water. Filter the sand away from the water.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http://www.bbc.co.uk/bitesize/ks3/science/chemical_material_behaviour/compounds_mixtures/activity/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</p:spPr>
        <p:txBody>
          <a:bodyPr/>
          <a:lstStyle/>
          <a:p>
            <a:r>
              <a:rPr lang="en-US" sz="3200" b="1" dirty="0" smtClean="0">
                <a:latin typeface="Comic Sans MS" pitchFamily="66" charset="0"/>
              </a:rPr>
              <a:t>On bottom of page add:</a:t>
            </a:r>
            <a:r>
              <a:rPr lang="en-US" sz="3200" dirty="0" smtClean="0">
                <a:solidFill>
                  <a:srgbClr val="FFA27C"/>
                </a:solidFill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FFA27C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omic Sans MS" pitchFamily="66" charset="0"/>
              </a:rPr>
              <a:t>Matter </a:t>
            </a:r>
            <a:r>
              <a:rPr lang="en-US" sz="40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omic Sans MS" pitchFamily="66" charset="0"/>
              </a:rPr>
              <a:t>Flowchart</a:t>
            </a:r>
          </a:p>
        </p:txBody>
      </p:sp>
      <p:sp>
        <p:nvSpPr>
          <p:cNvPr id="84996" name="Text Box 4"/>
          <p:cNvSpPr txBox="1">
            <a:spLocks noChangeAspect="1" noChangeArrowheads="1"/>
          </p:cNvSpPr>
          <p:nvPr/>
        </p:nvSpPr>
        <p:spPr bwMode="auto">
          <a:xfrm>
            <a:off x="3490913" y="1787525"/>
            <a:ext cx="2151062" cy="6096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0"/>
              </a:spcBef>
            </a:pPr>
            <a:r>
              <a:rPr kumimoji="1" lang="en-US" sz="3600" i="0" noProof="1">
                <a:solidFill>
                  <a:schemeClr val="bg2"/>
                </a:solidFill>
              </a:rPr>
              <a:t>MATTER</a:t>
            </a:r>
            <a:endParaRPr kumimoji="1" lang="en-US" sz="2400" i="0" noProof="1">
              <a:solidFill>
                <a:schemeClr val="bg2"/>
              </a:solidFill>
            </a:endParaRPr>
          </a:p>
        </p:txBody>
      </p:sp>
      <p:sp>
        <p:nvSpPr>
          <p:cNvPr id="84997" name="Text Box 5">
            <a:hlinkClick r:id="rId3" action="ppaction://hlinksldjump"/>
          </p:cNvPr>
          <p:cNvSpPr txBox="1">
            <a:spLocks noChangeAspect="1" noChangeArrowheads="1"/>
          </p:cNvSpPr>
          <p:nvPr/>
        </p:nvSpPr>
        <p:spPr bwMode="auto">
          <a:xfrm>
            <a:off x="3327400" y="2744788"/>
            <a:ext cx="2489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en-US" i="0" noProof="1"/>
              <a:t>Can it be physically separated?</a:t>
            </a:r>
          </a:p>
        </p:txBody>
      </p:sp>
      <p:sp>
        <p:nvSpPr>
          <p:cNvPr id="84998" name="Line 6"/>
          <p:cNvSpPr>
            <a:spLocks noChangeAspect="1" noChangeShapeType="1"/>
          </p:cNvSpPr>
          <p:nvPr/>
        </p:nvSpPr>
        <p:spPr bwMode="auto">
          <a:xfrm>
            <a:off x="4572000" y="2397125"/>
            <a:ext cx="0" cy="373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spect="1" noChangeArrowheads="1"/>
          </p:cNvSpPr>
          <p:nvPr/>
        </p:nvSpPr>
        <p:spPr bwMode="auto">
          <a:xfrm>
            <a:off x="155575" y="5106988"/>
            <a:ext cx="2114550" cy="995362"/>
          </a:xfrm>
          <a:prstGeom prst="rect">
            <a:avLst/>
          </a:prstGeom>
          <a:solidFill>
            <a:srgbClr val="0080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0"/>
              </a:spcBef>
            </a:pPr>
            <a:r>
              <a:rPr kumimoji="1" lang="en-US" sz="2000" i="0" noProof="1">
                <a:solidFill>
                  <a:schemeClr val="bg2"/>
                </a:solidFill>
              </a:rPr>
              <a:t>Homogeneous Mixture</a:t>
            </a:r>
          </a:p>
          <a:p>
            <a:r>
              <a:rPr kumimoji="1" lang="en-US" sz="2000" i="0">
                <a:solidFill>
                  <a:schemeClr val="bg2"/>
                </a:solidFill>
              </a:rPr>
              <a:t>(solution)</a:t>
            </a:r>
            <a:endParaRPr kumimoji="1" lang="en-US" sz="2400" b="0" i="0">
              <a:solidFill>
                <a:schemeClr val="bg2"/>
              </a:solidFill>
            </a:endParaRPr>
          </a:p>
        </p:txBody>
      </p:sp>
      <p:sp>
        <p:nvSpPr>
          <p:cNvPr id="85000" name="Text Box 8"/>
          <p:cNvSpPr txBox="1">
            <a:spLocks noChangeAspect="1" noChangeArrowheads="1"/>
          </p:cNvSpPr>
          <p:nvPr/>
        </p:nvSpPr>
        <p:spPr bwMode="auto">
          <a:xfrm>
            <a:off x="2395538" y="5106988"/>
            <a:ext cx="2114550" cy="995362"/>
          </a:xfrm>
          <a:prstGeom prst="rect">
            <a:avLst/>
          </a:prstGeom>
          <a:solidFill>
            <a:srgbClr val="0080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</a:pPr>
            <a:r>
              <a:rPr kumimoji="1" lang="en-US" sz="2000" i="0" noProof="1">
                <a:solidFill>
                  <a:schemeClr val="bg2"/>
                </a:solidFill>
              </a:rPr>
              <a:t>Heterogeneous Mixture</a:t>
            </a:r>
            <a:endParaRPr kumimoji="1" lang="en-US" sz="2000" i="0" noProof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85001" name="Text Box 9"/>
          <p:cNvSpPr txBox="1">
            <a:spLocks noChangeAspect="1" noChangeArrowheads="1"/>
          </p:cNvSpPr>
          <p:nvPr/>
        </p:nvSpPr>
        <p:spPr bwMode="auto">
          <a:xfrm>
            <a:off x="4633913" y="5106988"/>
            <a:ext cx="2114550" cy="995362"/>
          </a:xfrm>
          <a:prstGeom prst="rect">
            <a:avLst/>
          </a:prstGeom>
          <a:solidFill>
            <a:srgbClr val="0080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kumimoji="1" lang="en-US" sz="2000" i="0" noProof="1">
              <a:solidFill>
                <a:schemeClr val="bg2"/>
              </a:solidFill>
            </a:endParaRPr>
          </a:p>
          <a:p>
            <a:r>
              <a:rPr kumimoji="1" lang="en-US" sz="2000" i="0" noProof="1">
                <a:solidFill>
                  <a:schemeClr val="bg2"/>
                </a:solidFill>
              </a:rPr>
              <a:t>Compound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57275" y="3490913"/>
            <a:ext cx="2551113" cy="869950"/>
            <a:chOff x="666" y="2199"/>
            <a:chExt cx="1607" cy="548"/>
          </a:xfrm>
          <a:solidFill>
            <a:srgbClr val="008000"/>
          </a:solidFill>
        </p:grpSpPr>
        <p:sp>
          <p:nvSpPr>
            <p:cNvPr id="85003" name="Text Box 11"/>
            <p:cNvSpPr txBox="1">
              <a:spLocks noChangeAspect="1" noChangeArrowheads="1"/>
            </p:cNvSpPr>
            <p:nvPr/>
          </p:nvSpPr>
          <p:spPr bwMode="auto">
            <a:xfrm>
              <a:off x="666" y="2199"/>
              <a:ext cx="1607" cy="313"/>
            </a:xfrm>
            <a:prstGeom prst="rect">
              <a:avLst/>
            </a:prstGeom>
            <a:grpFill/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200"/>
                </a:spcBef>
              </a:pPr>
              <a:r>
                <a:rPr kumimoji="1" lang="en-US" sz="2400" i="0" noProof="1">
                  <a:solidFill>
                    <a:schemeClr val="bg2"/>
                  </a:solidFill>
                </a:rPr>
                <a:t>MIXTURE</a:t>
              </a:r>
              <a:endParaRPr kumimoji="1" lang="en-US" i="0" noProof="1">
                <a:solidFill>
                  <a:schemeClr val="bg2"/>
                </a:solidFill>
              </a:endParaRPr>
            </a:p>
          </p:txBody>
        </p:sp>
        <p:sp>
          <p:nvSpPr>
            <p:cNvPr id="85004" name="Line 12"/>
            <p:cNvSpPr>
              <a:spLocks noChangeAspect="1" noChangeShapeType="1"/>
            </p:cNvSpPr>
            <p:nvPr/>
          </p:nvSpPr>
          <p:spPr bwMode="auto">
            <a:xfrm>
              <a:off x="1469" y="2512"/>
              <a:ext cx="0" cy="2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35575" y="3490913"/>
            <a:ext cx="3121025" cy="869950"/>
            <a:chOff x="3378" y="2199"/>
            <a:chExt cx="1810" cy="548"/>
          </a:xfrm>
        </p:grpSpPr>
        <p:sp>
          <p:nvSpPr>
            <p:cNvPr id="85006" name="Text Box 14"/>
            <p:cNvSpPr txBox="1">
              <a:spLocks noChangeAspect="1" noChangeArrowheads="1"/>
            </p:cNvSpPr>
            <p:nvPr/>
          </p:nvSpPr>
          <p:spPr bwMode="auto">
            <a:xfrm>
              <a:off x="3378" y="2199"/>
              <a:ext cx="1810" cy="313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200"/>
                </a:spcBef>
              </a:pPr>
              <a:r>
                <a:rPr kumimoji="1" lang="en-US" sz="2400" i="0" noProof="1">
                  <a:solidFill>
                    <a:schemeClr val="bg2"/>
                  </a:solidFill>
                </a:rPr>
                <a:t>PURE </a:t>
              </a:r>
              <a:r>
                <a:rPr kumimoji="1" lang="en-US" sz="2400" i="0" noProof="1">
                  <a:solidFill>
                    <a:srgbClr val="FFFFFF"/>
                  </a:solidFill>
                </a:rPr>
                <a:t>SUBSTANCE</a:t>
              </a:r>
              <a:endParaRPr kumimoji="1" lang="en-US" sz="1800" i="0" noProof="1">
                <a:solidFill>
                  <a:srgbClr val="FFFFFF"/>
                </a:solidFill>
              </a:endParaRPr>
            </a:p>
          </p:txBody>
        </p:sp>
        <p:sp>
          <p:nvSpPr>
            <p:cNvPr id="85007" name="Line 15"/>
            <p:cNvSpPr>
              <a:spLocks noChangeAspect="1" noChangeShapeType="1"/>
            </p:cNvSpPr>
            <p:nvPr/>
          </p:nvSpPr>
          <p:spPr bwMode="auto">
            <a:xfrm>
              <a:off x="4291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08" name="Line 16"/>
          <p:cNvSpPr>
            <a:spLocks noChangeAspect="1" noChangeShapeType="1"/>
          </p:cNvSpPr>
          <p:nvPr/>
        </p:nvSpPr>
        <p:spPr bwMode="auto">
          <a:xfrm>
            <a:off x="2330450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Aspect="1" noChangeShapeType="1"/>
          </p:cNvSpPr>
          <p:nvPr/>
        </p:nvSpPr>
        <p:spPr bwMode="auto">
          <a:xfrm>
            <a:off x="2330450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Aspect="1" noChangeShapeType="1"/>
          </p:cNvSpPr>
          <p:nvPr/>
        </p:nvSpPr>
        <p:spPr bwMode="auto">
          <a:xfrm>
            <a:off x="6808788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11" name="Line 19"/>
          <p:cNvSpPr>
            <a:spLocks noChangeAspect="1" noChangeShapeType="1"/>
          </p:cNvSpPr>
          <p:nvPr/>
        </p:nvSpPr>
        <p:spPr bwMode="auto">
          <a:xfrm>
            <a:off x="5813425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2" name="Text Box 20"/>
          <p:cNvSpPr txBox="1">
            <a:spLocks noChangeAspect="1" noChangeArrowheads="1"/>
          </p:cNvSpPr>
          <p:nvPr/>
        </p:nvSpPr>
        <p:spPr bwMode="auto">
          <a:xfrm>
            <a:off x="2270125" y="2524125"/>
            <a:ext cx="8715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kumimoji="1" lang="en-US" sz="2400" i="0">
                <a:solidFill>
                  <a:schemeClr val="tx2"/>
                </a:solidFill>
              </a:rPr>
              <a:t>yes</a:t>
            </a:r>
            <a:endParaRPr kumimoji="1" lang="en-US" i="0"/>
          </a:p>
        </p:txBody>
      </p:sp>
      <p:sp>
        <p:nvSpPr>
          <p:cNvPr id="85013" name="Text Box 21"/>
          <p:cNvSpPr txBox="1">
            <a:spLocks noChangeAspect="1" noChangeArrowheads="1"/>
          </p:cNvSpPr>
          <p:nvPr/>
        </p:nvSpPr>
        <p:spPr bwMode="auto">
          <a:xfrm>
            <a:off x="6375400" y="2524125"/>
            <a:ext cx="8715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kumimoji="1" lang="en-US" sz="2400" i="0">
                <a:solidFill>
                  <a:schemeClr val="tx2"/>
                </a:solidFill>
              </a:rPr>
              <a:t>no</a:t>
            </a:r>
            <a:endParaRPr kumimoji="1" lang="en-US" sz="1200" i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618038" y="4324350"/>
            <a:ext cx="4333875" cy="782638"/>
            <a:chOff x="2909" y="2724"/>
            <a:chExt cx="2730" cy="493"/>
          </a:xfrm>
        </p:grpSpPr>
        <p:sp>
          <p:nvSpPr>
            <p:cNvPr id="85015" name="Line 23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6" name="Line 24"/>
            <p:cNvSpPr>
              <a:spLocks noChangeAspect="1" noChangeShapeType="1"/>
            </p:cNvSpPr>
            <p:nvPr/>
          </p:nvSpPr>
          <p:spPr bwMode="auto">
            <a:xfrm>
              <a:off x="5192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spect="1" noChangeArrowheads="1"/>
            </p:cNvSpPr>
            <p:nvPr/>
          </p:nvSpPr>
          <p:spPr bwMode="auto">
            <a:xfrm>
              <a:off x="3507" y="2747"/>
              <a:ext cx="156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en-US" i="0" noProof="1"/>
                <a:t>Can it be chemically decomposed?</a:t>
              </a:r>
            </a:p>
          </p:txBody>
        </p:sp>
        <p:sp>
          <p:nvSpPr>
            <p:cNvPr id="85018" name="Line 26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9" name="Line 27"/>
            <p:cNvSpPr>
              <a:spLocks noChangeAspect="1" noChangeShapeType="1"/>
            </p:cNvSpPr>
            <p:nvPr/>
          </p:nvSpPr>
          <p:spPr bwMode="auto">
            <a:xfrm>
              <a:off x="5035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Text Box 28"/>
            <p:cNvSpPr txBox="1">
              <a:spLocks noChangeAspect="1" noChangeArrowheads="1"/>
            </p:cNvSpPr>
            <p:nvPr/>
          </p:nvSpPr>
          <p:spPr bwMode="auto">
            <a:xfrm>
              <a:off x="5247" y="2724"/>
              <a:ext cx="39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1" lang="en-US" sz="2400" i="0">
                  <a:solidFill>
                    <a:schemeClr val="tx2"/>
                  </a:solidFill>
                </a:rPr>
                <a:t>no</a:t>
              </a:r>
              <a:endParaRPr kumimoji="1" lang="en-US" i="0">
                <a:solidFill>
                  <a:schemeClr val="tx2"/>
                </a:solidFill>
              </a:endParaRPr>
            </a:p>
          </p:txBody>
        </p:sp>
        <p:sp>
          <p:nvSpPr>
            <p:cNvPr id="85021" name="Text Box 29"/>
            <p:cNvSpPr txBox="1">
              <a:spLocks noChangeAspect="1" noChangeArrowheads="1"/>
            </p:cNvSpPr>
            <p:nvPr/>
          </p:nvSpPr>
          <p:spPr bwMode="auto">
            <a:xfrm>
              <a:off x="2909" y="2724"/>
              <a:ext cx="54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1" lang="en-US" sz="2400" i="0">
                  <a:solidFill>
                    <a:schemeClr val="tx2"/>
                  </a:solidFill>
                </a:rPr>
                <a:t>yes</a:t>
              </a:r>
              <a:endParaRPr kumimoji="1" lang="en-US" i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65100" y="4324350"/>
            <a:ext cx="4271963" cy="782638"/>
            <a:chOff x="104" y="2724"/>
            <a:chExt cx="2691" cy="493"/>
          </a:xfrm>
        </p:grpSpPr>
        <p:sp>
          <p:nvSpPr>
            <p:cNvPr id="85023" name="Line 31"/>
            <p:cNvSpPr>
              <a:spLocks noChangeAspect="1" noChangeShapeType="1"/>
            </p:cNvSpPr>
            <p:nvPr/>
          </p:nvSpPr>
          <p:spPr bwMode="auto">
            <a:xfrm>
              <a:off x="2371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4" name="Line 32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5" name="Text Box 33"/>
            <p:cNvSpPr txBox="1">
              <a:spLocks noChangeAspect="1" noChangeArrowheads="1"/>
            </p:cNvSpPr>
            <p:nvPr/>
          </p:nvSpPr>
          <p:spPr bwMode="auto">
            <a:xfrm>
              <a:off x="803" y="2747"/>
              <a:ext cx="1333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en-US" i="0" noProof="1"/>
                <a:t>Is the composition uniform?</a:t>
              </a:r>
            </a:p>
          </p:txBody>
        </p:sp>
        <p:sp>
          <p:nvSpPr>
            <p:cNvPr id="85026" name="Line 34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7" name="Line 35"/>
            <p:cNvSpPr>
              <a:spLocks noChangeAspect="1" noChangeShapeType="1"/>
            </p:cNvSpPr>
            <p:nvPr/>
          </p:nvSpPr>
          <p:spPr bwMode="auto">
            <a:xfrm>
              <a:off x="2136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8" name="Text Box 36"/>
            <p:cNvSpPr txBox="1">
              <a:spLocks noChangeAspect="1" noChangeArrowheads="1"/>
            </p:cNvSpPr>
            <p:nvPr/>
          </p:nvSpPr>
          <p:spPr bwMode="auto">
            <a:xfrm>
              <a:off x="2410" y="2724"/>
              <a:ext cx="38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1" lang="en-US" sz="2400" i="0">
                  <a:solidFill>
                    <a:schemeClr val="tx2"/>
                  </a:solidFill>
                </a:rPr>
                <a:t>no</a:t>
              </a:r>
              <a:endParaRPr kumimoji="1" lang="en-US" i="0">
                <a:solidFill>
                  <a:schemeClr val="tx2"/>
                </a:solidFill>
              </a:endParaRPr>
            </a:p>
          </p:txBody>
        </p:sp>
        <p:sp>
          <p:nvSpPr>
            <p:cNvPr id="85029" name="Text Box 37"/>
            <p:cNvSpPr txBox="1">
              <a:spLocks noChangeAspect="1" noChangeArrowheads="1"/>
            </p:cNvSpPr>
            <p:nvPr/>
          </p:nvSpPr>
          <p:spPr bwMode="auto">
            <a:xfrm>
              <a:off x="104" y="2724"/>
              <a:ext cx="54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1" lang="en-US" sz="2400" i="0">
                  <a:solidFill>
                    <a:schemeClr val="tx2"/>
                  </a:solidFill>
                </a:rPr>
                <a:t>yes</a:t>
              </a:r>
              <a:endParaRPr kumimoji="1" lang="en-US" i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985838" y="6130925"/>
            <a:ext cx="4933950" cy="592138"/>
            <a:chOff x="621" y="3862"/>
            <a:chExt cx="3108" cy="373"/>
          </a:xfrm>
        </p:grpSpPr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1969" y="3862"/>
              <a:ext cx="411" cy="246"/>
              <a:chOff x="2030" y="3838"/>
              <a:chExt cx="411" cy="246"/>
            </a:xfrm>
          </p:grpSpPr>
          <p:sp>
            <p:nvSpPr>
              <p:cNvPr id="85032" name="Line 40"/>
              <p:cNvSpPr>
                <a:spLocks noChangeShapeType="1"/>
              </p:cNvSpPr>
              <p:nvPr/>
            </p:nvSpPr>
            <p:spPr bwMode="auto">
              <a:xfrm>
                <a:off x="2030" y="4084"/>
                <a:ext cx="41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3" name="Line 41"/>
              <p:cNvSpPr>
                <a:spLocks noChangeShapeType="1"/>
              </p:cNvSpPr>
              <p:nvPr/>
            </p:nvSpPr>
            <p:spPr bwMode="auto">
              <a:xfrm flipV="1">
                <a:off x="2236" y="3838"/>
                <a:ext cx="0" cy="24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34" name="Text Box 42"/>
            <p:cNvSpPr txBox="1">
              <a:spLocks noChangeAspect="1" noChangeArrowheads="1"/>
            </p:cNvSpPr>
            <p:nvPr/>
          </p:nvSpPr>
          <p:spPr bwMode="auto">
            <a:xfrm>
              <a:off x="621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en-US" sz="2000" i="0" noProof="1">
                  <a:solidFill>
                    <a:schemeClr val="bg2"/>
                  </a:solidFill>
                </a:rPr>
                <a:t>Colloids</a:t>
              </a:r>
            </a:p>
          </p:txBody>
        </p:sp>
        <p:sp>
          <p:nvSpPr>
            <p:cNvPr id="85035" name="Text Box 43"/>
            <p:cNvSpPr txBox="1">
              <a:spLocks noChangeAspect="1" noChangeArrowheads="1"/>
            </p:cNvSpPr>
            <p:nvPr/>
          </p:nvSpPr>
          <p:spPr bwMode="auto">
            <a:xfrm>
              <a:off x="2397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en-US" sz="2000" i="0" noProof="1">
                  <a:solidFill>
                    <a:schemeClr val="bg2"/>
                  </a:solidFill>
                </a:rPr>
                <a:t>Suspensions</a:t>
              </a:r>
            </a:p>
          </p:txBody>
        </p:sp>
      </p:grpSp>
      <p:sp>
        <p:nvSpPr>
          <p:cNvPr id="85036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80088" y="4318000"/>
            <a:ext cx="2100262" cy="639763"/>
          </a:xfrm>
          <a:prstGeom prst="actionButtonBlank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37" name="Text Box 45"/>
          <p:cNvSpPr txBox="1">
            <a:spLocks noChangeAspect="1" noChangeArrowheads="1"/>
          </p:cNvSpPr>
          <p:nvPr/>
        </p:nvSpPr>
        <p:spPr bwMode="auto">
          <a:xfrm>
            <a:off x="6873875" y="5106988"/>
            <a:ext cx="2114550" cy="995362"/>
          </a:xfrm>
          <a:prstGeom prst="rect">
            <a:avLst/>
          </a:prstGeom>
          <a:solidFill>
            <a:srgbClr val="0080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kumimoji="1" lang="en-US" sz="2000" i="0" noProof="1">
              <a:solidFill>
                <a:schemeClr val="bg2"/>
              </a:solidFill>
            </a:endParaRPr>
          </a:p>
          <a:p>
            <a:r>
              <a:rPr kumimoji="1" lang="en-US" sz="2000" i="0" noProof="1">
                <a:ln>
                  <a:solidFill>
                    <a:schemeClr val="bg1"/>
                  </a:solidFill>
                </a:ln>
                <a:solidFill>
                  <a:srgbClr val="008000"/>
                </a:solidFill>
              </a:rPr>
              <a:t>Element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a Mixture?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057261"/>
            <a:ext cx="7313613" cy="1835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A blend of two or more kinds of matter</a:t>
            </a:r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hexm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" y="3417675"/>
            <a:ext cx="3939209" cy="3166446"/>
          </a:xfrm>
          <a:prstGeom prst="rect">
            <a:avLst/>
          </a:prstGeom>
        </p:spPr>
      </p:pic>
      <p:pic>
        <p:nvPicPr>
          <p:cNvPr id="5" name="Picture 4" descr="t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98" y="3129089"/>
            <a:ext cx="2579757" cy="34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this?</a:t>
            </a:r>
            <a:endParaRPr lang="en-US" dirty="0"/>
          </a:p>
        </p:txBody>
      </p:sp>
      <p:pic>
        <p:nvPicPr>
          <p:cNvPr id="4" name="Content Placeholder 3" descr="Molymod-MA-400-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62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this?</a:t>
            </a:r>
            <a:endParaRPr lang="en-US" dirty="0"/>
          </a:p>
        </p:txBody>
      </p:sp>
      <p:pic>
        <p:nvPicPr>
          <p:cNvPr id="7" name="Content Placeholder 6" descr="ICsalin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r="461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this?</a:t>
            </a:r>
            <a:endParaRPr lang="en-US" dirty="0"/>
          </a:p>
        </p:txBody>
      </p:sp>
      <p:pic>
        <p:nvPicPr>
          <p:cNvPr id="4" name="Content Placeholder 3" descr="th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r="5523"/>
          <a:stretch>
            <a:fillRect/>
          </a:stretch>
        </p:blipFill>
        <p:spPr>
          <a:xfrm>
            <a:off x="553602" y="1535043"/>
            <a:ext cx="8004965" cy="4439479"/>
          </a:xfrm>
        </p:spPr>
      </p:pic>
    </p:spTree>
    <p:extLst>
      <p:ext uri="{BB962C8B-B14F-4D97-AF65-F5344CB8AC3E}">
        <p14:creationId xmlns:p14="http://schemas.microsoft.com/office/powerpoint/2010/main" val="192362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pure substance?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8229600" cy="4056062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Made of only </a:t>
            </a:r>
            <a:r>
              <a:rPr lang="en-US" sz="4000" dirty="0" smtClean="0">
                <a:solidFill>
                  <a:srgbClr val="FF0000"/>
                </a:solidFill>
              </a:rPr>
              <a:t>one type of matter.</a:t>
            </a:r>
          </a:p>
          <a:p>
            <a:pPr>
              <a:buNone/>
            </a:pPr>
            <a:r>
              <a:rPr lang="en-US" sz="4000" dirty="0" smtClean="0"/>
              <a:t>It’s </a:t>
            </a:r>
            <a:r>
              <a:rPr lang="en-US" sz="4000" dirty="0" smtClean="0">
                <a:solidFill>
                  <a:srgbClr val="FF0000"/>
                </a:solidFill>
              </a:rPr>
              <a:t>the same </a:t>
            </a:r>
            <a:r>
              <a:rPr lang="en-US" sz="4000" dirty="0" smtClean="0"/>
              <a:t>throughout the sample.</a:t>
            </a:r>
          </a:p>
          <a:p>
            <a:pPr>
              <a:buNone/>
            </a:pPr>
            <a:r>
              <a:rPr lang="en-US" sz="4000" dirty="0" smtClean="0"/>
              <a:t>It has </a:t>
            </a:r>
            <a:r>
              <a:rPr lang="en-US" sz="4000" dirty="0" smtClean="0">
                <a:solidFill>
                  <a:srgbClr val="FF0000"/>
                </a:solidFill>
              </a:rPr>
              <a:t>definite</a:t>
            </a:r>
            <a:r>
              <a:rPr lang="en-US" sz="4000" dirty="0" smtClean="0"/>
              <a:t> properties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types of pure substances?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Elements</a:t>
            </a:r>
            <a:r>
              <a:rPr lang="en-US" sz="4800" dirty="0" smtClean="0"/>
              <a:t> and </a:t>
            </a:r>
            <a:r>
              <a:rPr lang="en-US" sz="4800" dirty="0" smtClean="0">
                <a:solidFill>
                  <a:srgbClr val="FF0000"/>
                </a:solidFill>
              </a:rPr>
              <a:t>Compounds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9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1412</TotalTime>
  <Words>512</Words>
  <Application>Microsoft Macintosh PowerPoint</Application>
  <PresentationFormat>On-screen Show (4:3)</PresentationFormat>
  <Paragraphs>95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Inkwell</vt:lpstr>
      <vt:lpstr>Elements,   Compounds   or Mixtures</vt:lpstr>
      <vt:lpstr>What is an Element?</vt:lpstr>
      <vt:lpstr>What is a  Compound?</vt:lpstr>
      <vt:lpstr>What is a Mixture?</vt:lpstr>
      <vt:lpstr>What is this?</vt:lpstr>
      <vt:lpstr>What is this?</vt:lpstr>
      <vt:lpstr>What is this?</vt:lpstr>
      <vt:lpstr>What is a pure substance? </vt:lpstr>
      <vt:lpstr>What are the types of pure substances? </vt:lpstr>
      <vt:lpstr>What is an Element?</vt:lpstr>
      <vt:lpstr>What is an Element? </vt:lpstr>
      <vt:lpstr>PowerPoint Presentation</vt:lpstr>
      <vt:lpstr>What is a Compound?</vt:lpstr>
      <vt:lpstr>What is a Compound? </vt:lpstr>
      <vt:lpstr>2H2O  O2  + 2H2</vt:lpstr>
      <vt:lpstr>How are Elements and Compounds different? </vt:lpstr>
      <vt:lpstr>2Na + Cl2   2NaCl                 </vt:lpstr>
      <vt:lpstr>Do elements and compounds have the same properties? </vt:lpstr>
      <vt:lpstr>What is a mixture?</vt:lpstr>
      <vt:lpstr>What is a mixture? </vt:lpstr>
      <vt:lpstr>Do the parts of a mixture lose their properties? </vt:lpstr>
      <vt:lpstr>Can the parts of a mixture be separated? </vt:lpstr>
      <vt:lpstr>What is a mixture?</vt:lpstr>
      <vt:lpstr>Are there different types of mixtures? </vt:lpstr>
      <vt:lpstr>What is a homogeneous mixture?</vt:lpstr>
      <vt:lpstr>What is a homogeneous mixture? </vt:lpstr>
      <vt:lpstr>What is a solution? </vt:lpstr>
      <vt:lpstr>Is it easy to separate the parts of a homogeneous mixture? </vt:lpstr>
      <vt:lpstr>What is a heterogeneous mixture?</vt:lpstr>
      <vt:lpstr>What is a heterogeneous mixture? </vt:lpstr>
      <vt:lpstr>Is it easy to separate the parts of a heterogeneous mixture? </vt:lpstr>
      <vt:lpstr>PowerPoint Presentation</vt:lpstr>
      <vt:lpstr>On bottom of page add: Matter Flowchart</vt:lpstr>
    </vt:vector>
  </TitlesOfParts>
  <Company>Olympus Junior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Chemistry?</dc:title>
  <dc:creator>Deborah Herman</dc:creator>
  <cp:lastModifiedBy>Steven</cp:lastModifiedBy>
  <cp:revision>42</cp:revision>
  <cp:lastPrinted>2012-09-21T01:08:40Z</cp:lastPrinted>
  <dcterms:created xsi:type="dcterms:W3CDTF">2012-09-19T13:14:03Z</dcterms:created>
  <dcterms:modified xsi:type="dcterms:W3CDTF">2014-09-29T02:48:02Z</dcterms:modified>
</cp:coreProperties>
</file>