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3" r:id="rId3"/>
    <p:sldId id="262" r:id="rId4"/>
    <p:sldId id="261" r:id="rId5"/>
    <p:sldId id="278" r:id="rId6"/>
    <p:sldId id="279" r:id="rId7"/>
    <p:sldId id="257" r:id="rId8"/>
    <p:sldId id="277" r:id="rId9"/>
    <p:sldId id="280" r:id="rId10"/>
    <p:sldId id="281" r:id="rId11"/>
    <p:sldId id="283" r:id="rId12"/>
    <p:sldId id="263" r:id="rId13"/>
    <p:sldId id="285" r:id="rId14"/>
    <p:sldId id="270" r:id="rId15"/>
    <p:sldId id="271" r:id="rId16"/>
    <p:sldId id="288" r:id="rId17"/>
    <p:sldId id="272" r:id="rId18"/>
    <p:sldId id="286" r:id="rId19"/>
    <p:sldId id="289" r:id="rId20"/>
    <p:sldId id="290" r:id="rId21"/>
    <p:sldId id="287" r:id="rId22"/>
    <p:sldId id="291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C924-A950-934F-98B1-EF62BE16A267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E8DC-CC07-A343-86DF-DE35E9EEF9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0" y="-1314450"/>
            <a:ext cx="9804400" cy="9486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Meet the electron……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3607" y="1600200"/>
            <a:ext cx="8503193" cy="4525963"/>
          </a:xfrm>
        </p:spPr>
        <p:txBody>
          <a:bodyPr anchor="t"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sz="4000" dirty="0" smtClean="0"/>
              <a:t>Which type of wave has more energy gamma waves or radio waves?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558ED5"/>
                </a:solidFill>
              </a:rPr>
              <a:t>Gamma</a:t>
            </a:r>
          </a:p>
          <a:p>
            <a:pPr marL="514350" indent="-514350">
              <a:buNone/>
            </a:pPr>
            <a:r>
              <a:rPr lang="en-US" sz="4000" dirty="0" smtClean="0"/>
              <a:t>2.How can you tell?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558ED5"/>
                </a:solidFill>
              </a:rPr>
              <a:t>Shorter wavelength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60350"/>
            <a:ext cx="8597900" cy="63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2" y="1168269"/>
            <a:ext cx="8111117" cy="5689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631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Each element has it’s own light pattern. Can use to ID element.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932" y="274638"/>
            <a:ext cx="5075867" cy="2173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 Model of Atom</a:t>
            </a:r>
            <a:br>
              <a:rPr lang="en-US" dirty="0" smtClean="0"/>
            </a:br>
            <a:r>
              <a:rPr lang="en-US" dirty="0" smtClean="0"/>
              <a:t>replaces Bohr Model</a:t>
            </a:r>
            <a:br>
              <a:rPr lang="en-US" dirty="0" smtClean="0"/>
            </a:br>
            <a:r>
              <a:rPr lang="en-US" dirty="0" smtClean="0"/>
              <a:t>adds energy sublevels called </a:t>
            </a:r>
            <a:r>
              <a:rPr lang="en-US" dirty="0" err="1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smtClean="0"/>
              <a:t>, </a:t>
            </a:r>
            <a:r>
              <a:rPr lang="en-US" dirty="0" err="1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orbitals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3347514"/>
            <a:ext cx="3005838" cy="25313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-131728" y="3421350"/>
            <a:ext cx="6858000" cy="1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421" y="673178"/>
            <a:ext cx="18819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Wave Model of Atom</a:t>
            </a:r>
            <a:endParaRPr lang="en-US" sz="36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027" y="3196094"/>
            <a:ext cx="4620772" cy="366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0" y="916427"/>
            <a:ext cx="7749813" cy="5772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66" y="-229304"/>
            <a:ext cx="6360901" cy="696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electrons in the energy sublevels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sublevel holds a certain number of electrons</a:t>
            </a:r>
          </a:p>
          <a:p>
            <a:pPr>
              <a:buNone/>
            </a:pPr>
            <a:r>
              <a:rPr lang="en-US" dirty="0" smtClean="0"/>
              <a:t>	 Each “</a:t>
            </a:r>
            <a:r>
              <a:rPr lang="en-US" b="1" dirty="0" smtClean="0"/>
              <a:t>s”</a:t>
            </a:r>
            <a:r>
              <a:rPr lang="en-US" dirty="0" smtClean="0"/>
              <a:t> can have up to </a:t>
            </a:r>
            <a:r>
              <a:rPr lang="en-US" b="1" dirty="0" smtClean="0"/>
              <a:t>2 electrons</a:t>
            </a:r>
          </a:p>
          <a:p>
            <a:pPr>
              <a:buNone/>
            </a:pPr>
            <a:r>
              <a:rPr lang="en-US" dirty="0" smtClean="0"/>
              <a:t>    Each “p” can </a:t>
            </a:r>
            <a:r>
              <a:rPr lang="en-US" dirty="0" smtClean="0"/>
              <a:t>have 2 electrons x 3 p= total of </a:t>
            </a:r>
            <a:r>
              <a:rPr lang="en-US" b="1" dirty="0" smtClean="0"/>
              <a:t>6 </a:t>
            </a:r>
            <a:r>
              <a:rPr lang="en-US" b="1" dirty="0" smtClean="0"/>
              <a:t>electrons</a:t>
            </a:r>
          </a:p>
          <a:p>
            <a:pPr>
              <a:buNone/>
            </a:pPr>
            <a:endParaRPr lang="en-US" b="1" dirty="0"/>
          </a:p>
          <a:p>
            <a:pPr marL="0" marR="0" indent="0">
              <a:spcBef>
                <a:spcPts val="77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Example- Li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en-US" b="1" dirty="0">
                <a:solidFill>
                  <a:srgbClr val="000000"/>
                </a:solidFill>
              </a:rPr>
              <a:t>1s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r>
              <a:rPr lang="en-US" b="1" dirty="0">
                <a:solidFill>
                  <a:srgbClr val="000000"/>
                </a:solidFill>
              </a:rPr>
              <a:t>2s</a:t>
            </a:r>
            <a:r>
              <a:rPr lang="en-US" b="1" baseline="30000" dirty="0">
                <a:solidFill>
                  <a:srgbClr val="000000"/>
                </a:solidFill>
              </a:rPr>
              <a:t>1</a:t>
            </a:r>
            <a:endParaRPr lang="en-US" sz="12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77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		   </a:t>
            </a:r>
            <a:r>
              <a:rPr lang="en-US" b="1" dirty="0" smtClean="0">
                <a:solidFill>
                  <a:srgbClr val="000000"/>
                </a:solidFill>
              </a:rPr>
              <a:t>     F    1s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2s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p</a:t>
            </a:r>
            <a:r>
              <a:rPr lang="en-US" b="1" baseline="30000" dirty="0" smtClean="0">
                <a:solidFill>
                  <a:srgbClr val="000000"/>
                </a:solidFill>
              </a:rPr>
              <a:t>5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3000" b="1" dirty="0" smtClean="0"/>
              <a:t>*The s level must first be filled, then the p level.</a:t>
            </a:r>
            <a:endParaRPr lang="en-US" sz="3000" b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537" y="112945"/>
            <a:ext cx="5686072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Electron configurations are the </a:t>
            </a:r>
            <a:r>
              <a:rPr lang="en-US" sz="2800" dirty="0" smtClean="0"/>
              <a:t>addresses </a:t>
            </a:r>
            <a:r>
              <a:rPr lang="en-US" sz="2800" dirty="0"/>
              <a:t>of the </a:t>
            </a:r>
            <a:r>
              <a:rPr lang="en-US" sz="2800" dirty="0" smtClean="0"/>
              <a:t>electrons. They list the energy sublevels and the number of electrons in each sublevel for an element.</a:t>
            </a:r>
          </a:p>
          <a:p>
            <a:r>
              <a:rPr lang="en-US" sz="2800" dirty="0" smtClean="0"/>
              <a:t>                    1s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2p</a:t>
            </a:r>
            <a:r>
              <a:rPr lang="en-US" sz="2800" baseline="30000" dirty="0" smtClean="0"/>
              <a:t>6</a:t>
            </a:r>
            <a:endParaRPr lang="en-US" sz="3200" baseline="30000" dirty="0" smtClean="0"/>
          </a:p>
          <a:p>
            <a:r>
              <a:rPr lang="en-US" sz="2800" baseline="30000" dirty="0" smtClean="0"/>
              <a:t>      Energy Level                        Number of electrons</a:t>
            </a:r>
          </a:p>
          <a:p>
            <a:r>
              <a:rPr lang="en-US" sz="2800" baseline="30000" dirty="0" smtClean="0"/>
              <a:t>                                 Sublevel                </a:t>
            </a: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**The </a:t>
            </a:r>
            <a:r>
              <a:rPr lang="en-US" sz="2800" b="1" dirty="0">
                <a:solidFill>
                  <a:prstClr val="black"/>
                </a:solidFill>
              </a:rPr>
              <a:t>last energy level </a:t>
            </a:r>
            <a:r>
              <a:rPr lang="en-US" sz="2800" dirty="0">
                <a:solidFill>
                  <a:prstClr val="black"/>
                </a:solidFill>
              </a:rPr>
              <a:t>tells you the </a:t>
            </a:r>
            <a:r>
              <a:rPr lang="en-US" sz="2800" b="1" dirty="0">
                <a:solidFill>
                  <a:prstClr val="black"/>
                </a:solidFill>
              </a:rPr>
              <a:t>Period #- 2 </a:t>
            </a:r>
            <a:r>
              <a:rPr lang="en-US" sz="2800" dirty="0">
                <a:solidFill>
                  <a:prstClr val="black"/>
                </a:solidFill>
              </a:rPr>
              <a:t>in this example.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Add up the exponents </a:t>
            </a:r>
            <a:r>
              <a:rPr lang="en-US" sz="2800" b="1" dirty="0" smtClean="0">
                <a:solidFill>
                  <a:prstClr val="black"/>
                </a:solidFill>
              </a:rPr>
              <a:t>for sublevel 2 </a:t>
            </a:r>
            <a:r>
              <a:rPr lang="en-US" sz="2800" dirty="0" smtClean="0">
                <a:solidFill>
                  <a:prstClr val="black"/>
                </a:solidFill>
              </a:rPr>
              <a:t>only </a:t>
            </a:r>
            <a:r>
              <a:rPr lang="en-US" sz="2800" dirty="0">
                <a:solidFill>
                  <a:prstClr val="black"/>
                </a:solidFill>
              </a:rPr>
              <a:t>(2+6= 8</a:t>
            </a:r>
            <a:r>
              <a:rPr lang="en-US" sz="2800" dirty="0" smtClean="0">
                <a:solidFill>
                  <a:prstClr val="black"/>
                </a:solidFill>
              </a:rPr>
              <a:t>)- </a:t>
            </a:r>
            <a:r>
              <a:rPr lang="en-US" sz="2800" dirty="0">
                <a:solidFill>
                  <a:prstClr val="black"/>
                </a:solidFill>
              </a:rPr>
              <a:t>8 tells us the </a:t>
            </a:r>
            <a:r>
              <a:rPr lang="en-US" sz="2800" b="1" dirty="0" smtClean="0">
                <a:solidFill>
                  <a:prstClr val="black"/>
                </a:solidFill>
              </a:rPr>
              <a:t>Group #</a:t>
            </a:r>
          </a:p>
          <a:p>
            <a:pPr lvl="0"/>
            <a:endParaRPr lang="en-US" sz="2800" b="1" dirty="0" smtClean="0">
              <a:solidFill>
                <a:prstClr val="black"/>
              </a:solidFill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-The element is in Group 8, Period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508" y="764974"/>
            <a:ext cx="2386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 Configurations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14789" y="3429000"/>
            <a:ext cx="68580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446217" y="2742522"/>
            <a:ext cx="508000" cy="344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994777" y="3130928"/>
            <a:ext cx="1015999" cy="126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277383" y="2715307"/>
            <a:ext cx="508001" cy="399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0" y="-441036"/>
            <a:ext cx="7247273" cy="754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653143" y="3429000"/>
            <a:ext cx="6858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857" y="780143"/>
            <a:ext cx="206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Identify the element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75858" y="0"/>
            <a:ext cx="63681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Superscripts/</a:t>
            </a:r>
            <a:r>
              <a:rPr lang="en-US" sz="3200" b="1" dirty="0" smtClean="0"/>
              <a:t>exponents</a:t>
            </a:r>
            <a:r>
              <a:rPr lang="en-US" sz="3200" dirty="0" smtClean="0"/>
              <a:t> are the number of electrons. Add them together and get the total number of electrons. Use this to ID an element. (Remember APE)</a:t>
            </a:r>
          </a:p>
          <a:p>
            <a:endParaRPr lang="en-US" sz="3200" dirty="0" smtClean="0"/>
          </a:p>
          <a:p>
            <a:r>
              <a:rPr lang="en-US" sz="3200" dirty="0" smtClean="0"/>
              <a:t>Try it, what element has the following electron configuration?</a:t>
            </a:r>
          </a:p>
          <a:p>
            <a:endParaRPr lang="en-US" sz="3200" dirty="0" smtClean="0"/>
          </a:p>
          <a:p>
            <a:r>
              <a:rPr lang="en-US" sz="4000" dirty="0" smtClean="0"/>
              <a:t>              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2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13" y="1316235"/>
            <a:ext cx="53467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Bohr think electrons are in energy levels around the nucleus?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653143" y="3429000"/>
            <a:ext cx="6858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5857" y="780143"/>
            <a:ext cx="206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Identify the element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75858" y="0"/>
            <a:ext cx="6368142" cy="665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Superscripts are the number of electrons. Add them together and get the total number of electrons. Use this to ID an element. (Remember APE)</a:t>
            </a:r>
          </a:p>
          <a:p>
            <a:endParaRPr lang="en-US" sz="3200" dirty="0" smtClean="0"/>
          </a:p>
          <a:p>
            <a:r>
              <a:rPr lang="en-US" sz="3200" dirty="0" smtClean="0"/>
              <a:t>Try it, what element has the following electron configuration?</a:t>
            </a:r>
          </a:p>
          <a:p>
            <a:endParaRPr lang="en-US" sz="3200" dirty="0" smtClean="0"/>
          </a:p>
          <a:p>
            <a:r>
              <a:rPr lang="en-US" sz="4000" dirty="0" smtClean="0"/>
              <a:t>              1s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2s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2p</a:t>
            </a:r>
            <a:r>
              <a:rPr lang="en-US" sz="4000" baseline="30000" dirty="0" smtClean="0"/>
              <a:t>2</a:t>
            </a:r>
          </a:p>
          <a:p>
            <a:endParaRPr lang="en-US" sz="4000" baseline="30000" dirty="0" smtClean="0"/>
          </a:p>
          <a:p>
            <a:r>
              <a:rPr lang="en-US" sz="4000" dirty="0" smtClean="0"/>
              <a:t>Answer: 6 electrons - Carbon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789214" y="3419929"/>
            <a:ext cx="6858000" cy="18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89429"/>
            <a:ext cx="2630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Short version of electron configurations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8857" y="308429"/>
            <a:ext cx="6495143" cy="678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the noble gas that comes before the element and complete with the last energy level and sublevels.</a:t>
            </a:r>
          </a:p>
          <a:p>
            <a:endParaRPr lang="en-US" sz="2800" dirty="0" smtClean="0"/>
          </a:p>
          <a:p>
            <a:r>
              <a:rPr lang="en-US" sz="2800" dirty="0" smtClean="0"/>
              <a:t>Example: [Ne]3s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 </a:t>
            </a:r>
          </a:p>
          <a:p>
            <a:endParaRPr lang="en-US" sz="2800" dirty="0"/>
          </a:p>
          <a:p>
            <a:r>
              <a:rPr lang="en-US" sz="2800" dirty="0" smtClean="0"/>
              <a:t>To ID the element find Ne and move 4 atomic numbers passed Neon. What element did you find?</a:t>
            </a:r>
          </a:p>
          <a:p>
            <a:endParaRPr lang="en-US" sz="3200" baseline="30000" dirty="0"/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***(Add these notes in)***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OR look at the “3” this is the LAST energy level (also the Period #)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Then, look at the exponents (2, 2). Add these up= 4 this is your Group #</a:t>
            </a:r>
          </a:p>
          <a:p>
            <a:endParaRPr lang="en-US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789214" y="3419929"/>
            <a:ext cx="6858000" cy="18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89429"/>
            <a:ext cx="2630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Short version of electron configurations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8857" y="308429"/>
            <a:ext cx="6495143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the noble gas that comes before the element and complete with the last energy level and sublevels.</a:t>
            </a:r>
          </a:p>
          <a:p>
            <a:endParaRPr lang="en-US" sz="2800" dirty="0" smtClean="0"/>
          </a:p>
          <a:p>
            <a:r>
              <a:rPr lang="en-US" sz="2800" dirty="0" smtClean="0"/>
              <a:t>Example: [Ne]3s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Group # 4 (2+2= 4)</a:t>
            </a:r>
          </a:p>
          <a:p>
            <a:r>
              <a:rPr lang="en-US" sz="2800" dirty="0" smtClean="0"/>
              <a:t>Period # 3 (last energy level)</a:t>
            </a:r>
            <a:endParaRPr lang="en-US" sz="2800" dirty="0"/>
          </a:p>
          <a:p>
            <a:endParaRPr lang="en-US" sz="3200" baseline="30000" dirty="0" smtClean="0"/>
          </a:p>
          <a:p>
            <a:endParaRPr lang="en-US" sz="3200" baseline="30000" dirty="0" smtClean="0"/>
          </a:p>
          <a:p>
            <a:r>
              <a:rPr lang="en-US" sz="3200" b="1" dirty="0" smtClean="0">
                <a:solidFill>
                  <a:schemeClr val="accent2"/>
                </a:solidFill>
              </a:rPr>
              <a:t>Answer: Silicon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714" y="6005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789214" y="3419929"/>
            <a:ext cx="6858000" cy="18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689429"/>
            <a:ext cx="263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Brackets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48857" y="308429"/>
            <a:ext cx="649514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Prior Example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Example: [Ne]3s</a:t>
            </a:r>
            <a:r>
              <a:rPr lang="en-US" sz="2800" baseline="30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3p</a:t>
            </a:r>
            <a:r>
              <a:rPr lang="en-US" sz="2800" baseline="30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When you see [Ne] “ [ ]” it means refer back to. So you would need to look at Neon’s electron configuration. </a:t>
            </a: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Ne </a:t>
            </a:r>
            <a:r>
              <a:rPr lang="en-US" sz="2800" dirty="0">
                <a:solidFill>
                  <a:srgbClr val="000000"/>
                </a:solidFill>
              </a:rPr>
              <a:t>is </a:t>
            </a:r>
            <a:r>
              <a:rPr lang="en-US" sz="2800" dirty="0" smtClean="0">
                <a:solidFill>
                  <a:srgbClr val="000000"/>
                </a:solidFill>
              </a:rPr>
              <a:t>1s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2s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2p</a:t>
            </a:r>
            <a:r>
              <a:rPr lang="en-US" sz="2800" baseline="30000" dirty="0" smtClean="0">
                <a:solidFill>
                  <a:srgbClr val="000000"/>
                </a:solidFill>
              </a:rPr>
              <a:t>6 </a:t>
            </a:r>
            <a:endParaRPr lang="en-US" sz="1200" dirty="0">
              <a:latin typeface="Times New Roman"/>
              <a:ea typeface="Times New Roman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Then add the 3s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3p</a:t>
            </a:r>
            <a:r>
              <a:rPr lang="en-US" sz="2800" baseline="30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So </a:t>
            </a:r>
            <a:r>
              <a:rPr lang="en-US" sz="2800" b="1" dirty="0" smtClean="0">
                <a:solidFill>
                  <a:prstClr val="black"/>
                </a:solidFill>
              </a:rPr>
              <a:t>Silicon’s electron configuration </a:t>
            </a:r>
            <a:r>
              <a:rPr lang="en-US" sz="2800" dirty="0" smtClean="0">
                <a:solidFill>
                  <a:prstClr val="black"/>
                </a:solidFill>
              </a:rPr>
              <a:t>is really </a:t>
            </a:r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                </a:t>
            </a:r>
            <a:r>
              <a:rPr lang="en-US" sz="2800" b="1" dirty="0" smtClean="0">
                <a:solidFill>
                  <a:srgbClr val="00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2s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6 </a:t>
            </a:r>
            <a:r>
              <a:rPr lang="en-US" sz="2800" b="1" dirty="0" smtClean="0">
                <a:solidFill>
                  <a:prstClr val="black"/>
                </a:solidFill>
              </a:rPr>
              <a:t>3s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</a:rPr>
              <a:t>3p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714" y="60052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42" y="1417638"/>
            <a:ext cx="5303683" cy="50963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 saw colored light when things burn and wondered why.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495300"/>
            <a:ext cx="9639300" cy="784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6927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dirty="0" smtClean="0"/>
              <a:t>Wavelength and energy:</a:t>
            </a:r>
            <a:br>
              <a:rPr lang="en-US" sz="3300" dirty="0" smtClean="0"/>
            </a:br>
            <a:r>
              <a:rPr lang="en-US" sz="3300" dirty="0" smtClean="0"/>
              <a:t>Bohr knew light is a form of energy and</a:t>
            </a:r>
            <a:br>
              <a:rPr lang="en-US" sz="3300" dirty="0" smtClean="0"/>
            </a:br>
            <a:r>
              <a:rPr lang="en-US" sz="3300" dirty="0"/>
              <a:t>l</a:t>
            </a:r>
            <a:r>
              <a:rPr lang="en-US" sz="3300" dirty="0" smtClean="0"/>
              <a:t>ight is a wave. Different colors of light have different wavelengths which relate to their energy.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</a:t>
            </a:r>
            <a:r>
              <a:rPr lang="en-US" sz="4000" b="1" dirty="0" smtClean="0"/>
              <a:t>**Draw the below diagram of a wave**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89" y="3252226"/>
            <a:ext cx="5925789" cy="320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81" y="1544959"/>
            <a:ext cx="5544274" cy="49402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5028" y="274638"/>
            <a:ext cx="792177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Short wavelengths </a:t>
            </a:r>
            <a:r>
              <a:rPr lang="en-US" dirty="0" smtClean="0"/>
              <a:t>have more energy. </a:t>
            </a:r>
            <a:r>
              <a:rPr lang="en-US" sz="3900" dirty="0" smtClean="0"/>
              <a:t>(There are more “waves” in the top one.)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8"/>
            <a:ext cx="9248733" cy="706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3607" y="1600200"/>
            <a:ext cx="8503193" cy="4525963"/>
          </a:xfrm>
        </p:spPr>
        <p:txBody>
          <a:bodyPr anchor="t"/>
          <a:lstStyle/>
          <a:p>
            <a:pPr marL="742950" indent="-742950">
              <a:buAutoNum type="arabicPeriod"/>
            </a:pPr>
            <a:r>
              <a:rPr lang="en-US" sz="4000" dirty="0" smtClean="0"/>
              <a:t>Which type of wave has more energy gamma waves or radio waves?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</a:p>
          <a:p>
            <a:pPr marL="514350" indent="-514350">
              <a:buNone/>
            </a:pPr>
            <a:r>
              <a:rPr lang="en-US" sz="4000" dirty="0" smtClean="0"/>
              <a:t>2.How can you tell?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3" y="0"/>
            <a:ext cx="8476838" cy="647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486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Meet the electron……</vt:lpstr>
      <vt:lpstr>Why did Bohr think electrons are in energy levels around the nucleus?</vt:lpstr>
      <vt:lpstr>He saw colored light when things burn and wondered why.</vt:lpstr>
      <vt:lpstr>PowerPoint Presentation</vt:lpstr>
      <vt:lpstr>Wavelength and energy: Bohr knew light is a form of energy and light is a wave. Different colors of light have different wavelengths which relate to their energy.      **Draw the below diagram of a wave**</vt:lpstr>
      <vt:lpstr>Short wavelengths have more energy. (There are more “waves” in the top one.)</vt:lpstr>
      <vt:lpstr>PowerPoint Presentation</vt:lpstr>
      <vt:lpstr>Check for understanding</vt:lpstr>
      <vt:lpstr>PowerPoint Presentation</vt:lpstr>
      <vt:lpstr>Check for understanding</vt:lpstr>
      <vt:lpstr>PowerPoint Presentation</vt:lpstr>
      <vt:lpstr>Each element has it’s own light pattern. Can use to ID element.</vt:lpstr>
      <vt:lpstr>Wave Model of Atom replaces Bohr Model adds energy sublevels called s, p, d, f orbitals. </vt:lpstr>
      <vt:lpstr>PowerPoint Presentation</vt:lpstr>
      <vt:lpstr>PowerPoint Presentation</vt:lpstr>
      <vt:lpstr>Number of electrons in the energy sublevels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Olympus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Herman</dc:creator>
  <cp:lastModifiedBy>CCSD</cp:lastModifiedBy>
  <cp:revision>20</cp:revision>
  <dcterms:created xsi:type="dcterms:W3CDTF">2014-12-03T02:47:39Z</dcterms:created>
  <dcterms:modified xsi:type="dcterms:W3CDTF">2014-12-03T18:27:42Z</dcterms:modified>
</cp:coreProperties>
</file>