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8" r:id="rId2"/>
    <p:sldId id="299" r:id="rId3"/>
    <p:sldId id="324" r:id="rId4"/>
    <p:sldId id="296" r:id="rId5"/>
    <p:sldId id="295" r:id="rId6"/>
    <p:sldId id="297" r:id="rId7"/>
    <p:sldId id="301" r:id="rId8"/>
    <p:sldId id="300" r:id="rId9"/>
    <p:sldId id="302" r:id="rId10"/>
    <p:sldId id="303" r:id="rId11"/>
    <p:sldId id="304" r:id="rId12"/>
    <p:sldId id="305" r:id="rId13"/>
    <p:sldId id="306" r:id="rId14"/>
    <p:sldId id="323" r:id="rId15"/>
    <p:sldId id="307" r:id="rId16"/>
    <p:sldId id="308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20" r:id="rId26"/>
    <p:sldId id="321" r:id="rId27"/>
    <p:sldId id="318" r:id="rId28"/>
    <p:sldId id="319" r:id="rId29"/>
    <p:sldId id="322" r:id="rId30"/>
  </p:sldIdLst>
  <p:sldSz cx="9144000" cy="6858000" type="screen4x3"/>
  <p:notesSz cx="6869113" cy="9321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-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-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-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-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-1" charset="0"/>
        <a:ea typeface="+mn-ea"/>
        <a:cs typeface="+mn-cs"/>
      </a:defRPr>
    </a:lvl5pPr>
    <a:lvl6pPr marL="2286000" algn="l" defTabSz="457200" rtl="0" eaLnBrk="1" latinLnBrk="0" hangingPunct="1">
      <a:defRPr sz="2400" i="1" kern="1200">
        <a:solidFill>
          <a:schemeClr val="tx1"/>
        </a:solidFill>
        <a:latin typeface="Times New Roman" pitchFamily="-1" charset="0"/>
        <a:ea typeface="+mn-ea"/>
        <a:cs typeface="+mn-cs"/>
      </a:defRPr>
    </a:lvl6pPr>
    <a:lvl7pPr marL="2743200" algn="l" defTabSz="457200" rtl="0" eaLnBrk="1" latinLnBrk="0" hangingPunct="1">
      <a:defRPr sz="2400" i="1" kern="1200">
        <a:solidFill>
          <a:schemeClr val="tx1"/>
        </a:solidFill>
        <a:latin typeface="Times New Roman" pitchFamily="-1" charset="0"/>
        <a:ea typeface="+mn-ea"/>
        <a:cs typeface="+mn-cs"/>
      </a:defRPr>
    </a:lvl7pPr>
    <a:lvl8pPr marL="3200400" algn="l" defTabSz="457200" rtl="0" eaLnBrk="1" latinLnBrk="0" hangingPunct="1">
      <a:defRPr sz="2400" i="1" kern="1200">
        <a:solidFill>
          <a:schemeClr val="tx1"/>
        </a:solidFill>
        <a:latin typeface="Times New Roman" pitchFamily="-1" charset="0"/>
        <a:ea typeface="+mn-ea"/>
        <a:cs typeface="+mn-cs"/>
      </a:defRPr>
    </a:lvl8pPr>
    <a:lvl9pPr marL="3657600" algn="l" defTabSz="457200" rtl="0" eaLnBrk="1" latinLnBrk="0" hangingPunct="1">
      <a:defRPr sz="2400" i="1" kern="1200">
        <a:solidFill>
          <a:schemeClr val="tx1"/>
        </a:solidFill>
        <a:latin typeface="Times New Roman" pitchFamily="-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clrMru>
    <a:srgbClr val="339966"/>
    <a:srgbClr val="006600"/>
    <a:srgbClr val="00CC66"/>
    <a:srgbClr val="008080"/>
    <a:srgbClr val="006699"/>
    <a:srgbClr val="3366CC"/>
    <a:srgbClr val="99CCFF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4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9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pPr>
              <a:defRPr/>
            </a:pPr>
            <a:fld id="{5B69B663-BAA2-294C-BCFE-AA2022417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245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2200" y="687388"/>
            <a:ext cx="4673600" cy="3502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9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pPr>
              <a:defRPr/>
            </a:pPr>
            <a:fld id="{EB28FCB6-8727-5A40-A9AF-AE3B73237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639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981200"/>
            <a:ext cx="6629400" cy="16002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770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81000"/>
            <a:ext cx="19240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6197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3771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771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810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769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1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1.wav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nuclear reaction?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696200" cy="4648200"/>
          </a:xfrm>
        </p:spPr>
        <p:txBody>
          <a:bodyPr/>
          <a:lstStyle/>
          <a:p>
            <a:r>
              <a:rPr lang="en-US" dirty="0" smtClean="0"/>
              <a:t>Any reaction that causes a change in the nucleus of an atom.</a:t>
            </a:r>
          </a:p>
          <a:p>
            <a:pPr lvl="1"/>
            <a:r>
              <a:rPr lang="en-US" dirty="0" smtClean="0"/>
              <a:t>Radioactive Decay (alpha, beta, gamma)</a:t>
            </a:r>
          </a:p>
          <a:p>
            <a:pPr lvl="1"/>
            <a:r>
              <a:rPr lang="en-US" dirty="0" smtClean="0"/>
              <a:t>Fission</a:t>
            </a:r>
          </a:p>
          <a:p>
            <a:pPr lvl="1"/>
            <a:r>
              <a:rPr lang="en-US" dirty="0" smtClean="0"/>
              <a:t>Fusion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200400"/>
            <a:ext cx="2844800" cy="3369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uses of radioactive decay?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0" cy="4648200"/>
          </a:xfrm>
        </p:spPr>
        <p:txBody>
          <a:bodyPr/>
          <a:lstStyle/>
          <a:p>
            <a:r>
              <a:rPr lang="en-US" dirty="0" smtClean="0"/>
              <a:t>1. Nuclear Medicine</a:t>
            </a:r>
          </a:p>
          <a:p>
            <a:pPr lvl="1"/>
            <a:r>
              <a:rPr lang="en-US" dirty="0" smtClean="0"/>
              <a:t>Radiation Therapy for Cancer:</a:t>
            </a:r>
          </a:p>
          <a:p>
            <a:pPr lvl="1">
              <a:buNone/>
            </a:pPr>
            <a:r>
              <a:rPr lang="en-US" dirty="0" smtClean="0"/>
              <a:t>       gamma radiation kills cancer cells</a:t>
            </a:r>
          </a:p>
          <a:p>
            <a:pPr lvl="1"/>
            <a:r>
              <a:rPr lang="en-US" dirty="0" smtClean="0"/>
              <a:t>Radio tracers:</a:t>
            </a:r>
          </a:p>
          <a:p>
            <a:pPr lvl="1">
              <a:buNone/>
            </a:pPr>
            <a:r>
              <a:rPr lang="en-US" dirty="0" smtClean="0"/>
              <a:t> radioactive drugs give off </a:t>
            </a:r>
          </a:p>
          <a:p>
            <a:pPr lvl="1">
              <a:buNone/>
            </a:pPr>
            <a:r>
              <a:rPr lang="en-US" dirty="0" smtClean="0"/>
              <a:t> radiation so path of drug is followed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292" y="0"/>
            <a:ext cx="23241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uses of radioactive decay?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Food Preservation</a:t>
            </a:r>
          </a:p>
          <a:p>
            <a:pPr lvl="1"/>
            <a:r>
              <a:rPr lang="en-US" dirty="0" smtClean="0"/>
              <a:t>Gamma radiation kills bacteria cells on food</a:t>
            </a:r>
            <a:endParaRPr lang="en-US" dirty="0"/>
          </a:p>
        </p:txBody>
      </p:sp>
      <p:pic>
        <p:nvPicPr>
          <p:cNvPr id="4" name="Picture 3" descr="food radiati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276600"/>
            <a:ext cx="6248400" cy="291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uses of radioactive decay?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Carbon-14 Dating</a:t>
            </a:r>
          </a:p>
          <a:p>
            <a:pPr lvl="1"/>
            <a:r>
              <a:rPr lang="en-US" dirty="0" smtClean="0"/>
              <a:t>Living things contain Carbon-14</a:t>
            </a:r>
          </a:p>
          <a:p>
            <a:pPr lvl="1"/>
            <a:r>
              <a:rPr lang="en-US" dirty="0" smtClean="0"/>
              <a:t>When they die it decays to Nitrogen-14</a:t>
            </a:r>
          </a:p>
          <a:p>
            <a:pPr lvl="1"/>
            <a:r>
              <a:rPr lang="en-US" dirty="0" smtClean="0"/>
              <a:t>Half-life is 5730 years</a:t>
            </a:r>
          </a:p>
          <a:p>
            <a:pPr lvl="1"/>
            <a:r>
              <a:rPr lang="en-US" dirty="0" smtClean="0"/>
              <a:t>By measuring the amount of Carbon-14 left in fossil the age of fossil is determined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Carbon-14 Dating</a:t>
            </a:r>
            <a:endParaRPr lang="en-US" dirty="0"/>
          </a:p>
        </p:txBody>
      </p:sp>
      <p:pic>
        <p:nvPicPr>
          <p:cNvPr id="8" name="Content Placeholder 7" descr="carbon-14 cycle 2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56619" r="-56619"/>
          <a:stretch>
            <a:fillRect/>
          </a:stretch>
        </p:blipFill>
        <p:spPr>
          <a:xfrm>
            <a:off x="762000" y="1447800"/>
            <a:ext cx="857937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Carbon-14 Dating</a:t>
            </a:r>
            <a:endParaRPr lang="en-US" dirty="0"/>
          </a:p>
        </p:txBody>
      </p:sp>
      <p:pic>
        <p:nvPicPr>
          <p:cNvPr id="4" name="Content Placeholder 3" descr="carbon14 jok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639" r="-463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Fission?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Man-made nuclear reaction</a:t>
            </a:r>
          </a:p>
          <a:p>
            <a:r>
              <a:rPr lang="en-US" dirty="0" smtClean="0"/>
              <a:t>“Splitting of the Atom”</a:t>
            </a:r>
          </a:p>
          <a:p>
            <a:r>
              <a:rPr lang="en-US" dirty="0" smtClean="0"/>
              <a:t>Large nucleus splits into 2 smaller nuclei</a:t>
            </a:r>
          </a:p>
          <a:p>
            <a:r>
              <a:rPr lang="en-US" dirty="0" smtClean="0"/>
              <a:t>Releases large amount of 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Fission Reaction</a:t>
            </a:r>
            <a:endParaRPr lang="en-US" dirty="0"/>
          </a:p>
        </p:txBody>
      </p:sp>
      <p:pic>
        <p:nvPicPr>
          <p:cNvPr id="4" name="Content Placeholder 3" descr="fission reaction 2 Uranium.jpeg"/>
          <p:cNvPicPr>
            <a:picLocks noGrp="1" noChangeAspect="1"/>
          </p:cNvPicPr>
          <p:nvPr>
            <p:ph idx="1"/>
          </p:nvPr>
        </p:nvPicPr>
        <p:blipFill>
          <a:blip r:embed="rId2"/>
          <a:srcRect t="-7247" b="-724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Fission Reaction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4648200"/>
          </a:xfrm>
        </p:spPr>
        <p:txBody>
          <a:bodyPr/>
          <a:lstStyle/>
          <a:p>
            <a:r>
              <a:rPr lang="en-US" dirty="0" smtClean="0"/>
              <a:t>Draw this: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ssion reacti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111828"/>
            <a:ext cx="6096000" cy="4354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Fission Reactions Used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Atomic Bomb – uncontrolled chain reaction</a:t>
            </a:r>
            <a:endParaRPr lang="en-US" dirty="0"/>
          </a:p>
        </p:txBody>
      </p:sp>
      <p:pic>
        <p:nvPicPr>
          <p:cNvPr id="4" name="Content Placeholder 3" descr="fission chain reaction.jpeg"/>
          <p:cNvPicPr>
            <a:picLocks noChangeAspect="1"/>
          </p:cNvPicPr>
          <p:nvPr/>
        </p:nvPicPr>
        <p:blipFill>
          <a:blip r:embed="rId3"/>
          <a:srcRect l="-14341" r="-14341"/>
          <a:stretch>
            <a:fillRect/>
          </a:stretch>
        </p:blipFill>
        <p:spPr bwMode="auto">
          <a:xfrm>
            <a:off x="1981200" y="2819400"/>
            <a:ext cx="7162800" cy="432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4" name="bomb.wav"/>
          </p:stSnd>
        </p:sndAc>
      </p:transition>
    </mc:Choice>
    <mc:Fallback>
      <p:transition spd="slow"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Bomb</a:t>
            </a:r>
            <a:endParaRPr lang="en-US" dirty="0"/>
          </a:p>
        </p:txBody>
      </p:sp>
      <p:pic>
        <p:nvPicPr>
          <p:cNvPr id="4" name="Content Placeholder 3" descr="atomic bomb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35409" r="-35409"/>
          <a:stretch>
            <a:fillRect/>
          </a:stretch>
        </p:blipFill>
        <p:spPr>
          <a:xfrm>
            <a:off x="685800" y="1447800"/>
            <a:ext cx="76962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ta decay thoriu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200400"/>
            <a:ext cx="6019800" cy="3339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Radioactive Decay?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4648200"/>
          </a:xfrm>
        </p:spPr>
        <p:txBody>
          <a:bodyPr/>
          <a:lstStyle/>
          <a:p>
            <a:r>
              <a:rPr lang="en-US" dirty="0" smtClean="0"/>
              <a:t>Natural break down of the unstable isotope of an element creating a new element.</a:t>
            </a:r>
          </a:p>
          <a:p>
            <a:r>
              <a:rPr lang="en-US" dirty="0" smtClean="0"/>
              <a:t>Gives off alpha, beta, and/or gamma radiation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fission reactions used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Nuclear Power Plants – controlled chain reaction that can generate electricity</a:t>
            </a:r>
          </a:p>
          <a:p>
            <a:pPr>
              <a:buNone/>
            </a:pPr>
            <a:r>
              <a:rPr lang="en-US" dirty="0" smtClean="0"/>
              <a:t>   -nuclear reaction used to supply heat to make steam</a:t>
            </a:r>
          </a:p>
          <a:p>
            <a:pPr>
              <a:buNone/>
            </a:pPr>
            <a:r>
              <a:rPr lang="en-US" dirty="0" smtClean="0"/>
              <a:t>    - compared to coal burning power plants there is less air pollution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Power Plant</a:t>
            </a:r>
            <a:endParaRPr lang="en-US" dirty="0"/>
          </a:p>
        </p:txBody>
      </p:sp>
      <p:pic>
        <p:nvPicPr>
          <p:cNvPr id="5" name="Content Placeholder 4" descr="nuclear power plant 2.gif"/>
          <p:cNvPicPr>
            <a:picLocks noGrp="1" noChangeAspect="1"/>
          </p:cNvPicPr>
          <p:nvPr>
            <p:ph idx="1"/>
          </p:nvPr>
        </p:nvPicPr>
        <p:blipFill>
          <a:blip r:embed="rId2"/>
          <a:srcRect t="-7520" b="-752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Compared to Coal Burning Power Plant</a:t>
            </a:r>
            <a:endParaRPr lang="en-US" dirty="0"/>
          </a:p>
        </p:txBody>
      </p:sp>
      <p:pic>
        <p:nvPicPr>
          <p:cNvPr id="4" name="Content Placeholder 3" descr="coal-fired-power-station2.gif"/>
          <p:cNvPicPr>
            <a:picLocks noGrp="1" noChangeAspect="1"/>
          </p:cNvPicPr>
          <p:nvPr>
            <p:ph idx="1"/>
          </p:nvPr>
        </p:nvPicPr>
        <p:blipFill>
          <a:blip r:embed="rId2"/>
          <a:srcRect t="-9845" b="-984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problems with a fission nuclear power plant?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Radioactive waste that is dangerous for thousands of years</a:t>
            </a:r>
          </a:p>
          <a:p>
            <a:r>
              <a:rPr lang="en-US" dirty="0" smtClean="0"/>
              <a:t>Accidents could release large amounts of radioactive material into the environment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191000"/>
            <a:ext cx="3403600" cy="238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fusion reaction?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reaction that occurs in the sun</a:t>
            </a:r>
          </a:p>
          <a:p>
            <a:r>
              <a:rPr lang="en-US" dirty="0" smtClean="0"/>
              <a:t>How all elements are created</a:t>
            </a:r>
          </a:p>
          <a:p>
            <a:r>
              <a:rPr lang="en-US" dirty="0" smtClean="0"/>
              <a:t>Two (2) small nuclei fuse (join together) to form a large nucleus</a:t>
            </a:r>
          </a:p>
          <a:p>
            <a:r>
              <a:rPr lang="en-US" dirty="0" smtClean="0"/>
              <a:t>Gives off tremendous energy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8100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Reaction</a:t>
            </a:r>
            <a:endParaRPr lang="en-US" dirty="0"/>
          </a:p>
        </p:txBody>
      </p:sp>
      <p:pic>
        <p:nvPicPr>
          <p:cNvPr id="4" name="Content Placeholder 3" descr="fusion 3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3708" r="-370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Reaction</a:t>
            </a:r>
            <a:br>
              <a:rPr lang="en-US" dirty="0" smtClean="0"/>
            </a:br>
            <a:r>
              <a:rPr lang="en-US" dirty="0" smtClean="0"/>
              <a:t>Draw this -</a:t>
            </a:r>
            <a:endParaRPr lang="en-US" dirty="0"/>
          </a:p>
        </p:txBody>
      </p:sp>
      <p:pic>
        <p:nvPicPr>
          <p:cNvPr id="5" name="Content Placeholder 4" descr="fusion.jpeg"/>
          <p:cNvPicPr>
            <a:picLocks noGrp="1" noChangeAspect="1"/>
          </p:cNvPicPr>
          <p:nvPr>
            <p:ph idx="1"/>
          </p:nvPr>
        </p:nvPicPr>
        <p:blipFill>
          <a:blip r:embed="rId2"/>
          <a:srcRect t="-19374" b="-19374"/>
          <a:stretch>
            <a:fillRect/>
          </a:stretch>
        </p:blipFill>
        <p:spPr>
          <a:xfrm>
            <a:off x="0" y="838200"/>
            <a:ext cx="8957872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man-made fusion reactions?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</a:t>
            </a:r>
          </a:p>
          <a:p>
            <a:r>
              <a:rPr lang="en-US" dirty="0" smtClean="0"/>
              <a:t>Hydrogen bomb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Research on use for power plants to make electricity</a:t>
            </a:r>
            <a:endParaRPr lang="en-US" dirty="0"/>
          </a:p>
        </p:txBody>
      </p:sp>
      <p:pic>
        <p:nvPicPr>
          <p:cNvPr id="4" name="Picture 3" descr="hydrogen bom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339" y="1295400"/>
            <a:ext cx="4229761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problems with fusion nuclear power plants?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Extremely high temperatures needed melt all containers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Fission </a:t>
            </a:r>
            <a:r>
              <a:rPr lang="en-US" dirty="0" err="1" smtClean="0"/>
              <a:t>vs</a:t>
            </a:r>
            <a:r>
              <a:rPr lang="en-US" dirty="0" smtClean="0"/>
              <a:t> Fusion</a:t>
            </a:r>
            <a:endParaRPr lang="en-US" dirty="0"/>
          </a:p>
        </p:txBody>
      </p:sp>
      <p:pic>
        <p:nvPicPr>
          <p:cNvPr id="4" name="Content Placeholder 3" descr="fission vs fusion.jpeg"/>
          <p:cNvPicPr>
            <a:picLocks noGrp="1" noChangeAspect="1"/>
          </p:cNvPicPr>
          <p:nvPr>
            <p:ph idx="1"/>
          </p:nvPr>
        </p:nvPicPr>
        <p:blipFill>
          <a:blip r:embed="rId2"/>
          <a:srcRect t="-28428" b="-2842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cay joke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3707" r="-13707"/>
          <a:stretch>
            <a:fillRect/>
          </a:stretch>
        </p:blipFill>
        <p:spPr>
          <a:xfrm>
            <a:off x="685800" y="685800"/>
            <a:ext cx="8705538" cy="52578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Half-Life?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696200" cy="4648200"/>
          </a:xfrm>
        </p:spPr>
        <p:txBody>
          <a:bodyPr/>
          <a:lstStyle/>
          <a:p>
            <a:r>
              <a:rPr lang="en-US" dirty="0" smtClean="0"/>
              <a:t>The amount of time it takes for one half of a radioactive isotope to decay to a new element.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uranium dec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048000"/>
            <a:ext cx="6781800" cy="3327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  <p:sndAc>
          <p:stSnd>
            <p:snd r:embed="rId4" name="applause.wav"/>
          </p:stSnd>
        </p:sndAc>
      </p:transition>
    </mc:Choice>
    <mc:Fallback>
      <p:transition spd="slow">
        <p:split orient="vert"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Half-Life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295400"/>
            <a:ext cx="4013200" cy="50566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1447800"/>
            <a:ext cx="297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0" dirty="0" smtClean="0"/>
              <a:t>Graph shows an initial rapid decay that slows over time.</a:t>
            </a:r>
            <a:endParaRPr lang="en-US" sz="3200" i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Half-Life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05000"/>
            <a:ext cx="6324600" cy="4517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Geiger Counter?</a:t>
            </a:r>
            <a:endParaRPr lang="en-US" dirty="0"/>
          </a:p>
        </p:txBody>
      </p:sp>
      <p:pic>
        <p:nvPicPr>
          <p:cNvPr id="4" name="Content Placeholder 3" descr="Geiger counter.jpeg"/>
          <p:cNvPicPr>
            <a:picLocks noGrp="1" noChangeAspect="1"/>
          </p:cNvPicPr>
          <p:nvPr>
            <p:ph idx="1"/>
          </p:nvPr>
        </p:nvPicPr>
        <p:blipFill>
          <a:blip r:embed="rId3"/>
          <a:srcRect l="-17765" r="-17765"/>
          <a:stretch>
            <a:fillRect/>
          </a:stretch>
        </p:blipFill>
        <p:spPr>
          <a:xfrm>
            <a:off x="-609600" y="2209800"/>
            <a:ext cx="6370820" cy="3886200"/>
          </a:xfrm>
        </p:spPr>
      </p:pic>
      <p:sp>
        <p:nvSpPr>
          <p:cNvPr id="5" name="TextBox 4"/>
          <p:cNvSpPr txBox="1"/>
          <p:nvPr/>
        </p:nvSpPr>
        <p:spPr>
          <a:xfrm>
            <a:off x="1447800" y="1219200"/>
            <a:ext cx="731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0" dirty="0" smtClean="0"/>
              <a:t>Instrument used to measure radiation.</a:t>
            </a:r>
            <a:endParaRPr lang="en-US" sz="3200" i="0" dirty="0"/>
          </a:p>
        </p:txBody>
      </p:sp>
      <p:pic>
        <p:nvPicPr>
          <p:cNvPr id="6" name="Picture 5" descr="geiger counter in us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221" y="2362200"/>
            <a:ext cx="4151779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:sndAc>
          <p:stSnd loop="1">
            <p:snd r:embed="rId5" name="click.wav"/>
          </p:stSnd>
        </p:sndAc>
      </p:transition>
    </mc:Choice>
    <mc:Fallback>
      <p:transition spd="slow">
        <p:sndAc>
          <p:stSnd loop="1"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a radioactive element safe?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10 half-live</a:t>
            </a:r>
          </a:p>
          <a:p>
            <a:pPr lvl="1"/>
            <a:r>
              <a:rPr lang="en-US" sz="3200" dirty="0" smtClean="0"/>
              <a:t>Amount of radiation becomes too low to measure so considered safe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a radioactive element safe?</a:t>
            </a:r>
            <a:endParaRPr lang="en-US" dirty="0"/>
          </a:p>
        </p:txBody>
      </p:sp>
      <p:pic>
        <p:nvPicPr>
          <p:cNvPr id="4" name="Picture 3" descr="half_life_graph 10 half liv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00200"/>
            <a:ext cx="5191125" cy="506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NEI Presentation">
  <a:themeElements>
    <a:clrScheme name="">
      <a:dk1>
        <a:srgbClr val="808080"/>
      </a:dk1>
      <a:lt1>
        <a:srgbClr val="FFFFFF"/>
      </a:lt1>
      <a:dk2>
        <a:srgbClr val="003366"/>
      </a:dk2>
      <a:lt2>
        <a:srgbClr val="FFCC00"/>
      </a:lt2>
      <a:accent1>
        <a:srgbClr val="003366"/>
      </a:accent1>
      <a:accent2>
        <a:srgbClr val="3333CC"/>
      </a:accent2>
      <a:accent3>
        <a:srgbClr val="AAADB8"/>
      </a:accent3>
      <a:accent4>
        <a:srgbClr val="DADADA"/>
      </a:accent4>
      <a:accent5>
        <a:srgbClr val="AAADB8"/>
      </a:accent5>
      <a:accent6>
        <a:srgbClr val="2D2DB9"/>
      </a:accent6>
      <a:hlink>
        <a:srgbClr val="CCCCFF"/>
      </a:hlink>
      <a:folHlink>
        <a:srgbClr val="B2B2B2"/>
      </a:folHlink>
    </a:clrScheme>
    <a:fontScheme name="New NEI Pres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" charset="0"/>
          </a:defRPr>
        </a:defPPr>
      </a:lstStyle>
    </a:lnDef>
  </a:objectDefaults>
  <a:extraClrSchemeLst>
    <a:extraClrScheme>
      <a:clrScheme name="New NEI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NEI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NEI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NEI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NEI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NEI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NEI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P:\win2k\msoffice\templates\New NEI Presentation.pot</Template>
  <TotalTime>2291</TotalTime>
  <Words>456</Words>
  <Application>Microsoft Office PowerPoint</Application>
  <PresentationFormat>On-screen Show (4:3)</PresentationFormat>
  <Paragraphs>74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New NEI Presentation</vt:lpstr>
      <vt:lpstr>What is a nuclear reaction?</vt:lpstr>
      <vt:lpstr>What is Radioactive Decay?</vt:lpstr>
      <vt:lpstr>Slide 3</vt:lpstr>
      <vt:lpstr>What is Half-Life?</vt:lpstr>
      <vt:lpstr>Graphing Half-Life</vt:lpstr>
      <vt:lpstr>Graphing Half-Life</vt:lpstr>
      <vt:lpstr>What is a Geiger Counter?</vt:lpstr>
      <vt:lpstr>When is a radioactive element safe?</vt:lpstr>
      <vt:lpstr>When is a radioactive element safe?</vt:lpstr>
      <vt:lpstr>What are the uses of radioactive decay?</vt:lpstr>
      <vt:lpstr>What are the uses of radioactive decay?</vt:lpstr>
      <vt:lpstr>What are the uses of radioactive decay?</vt:lpstr>
      <vt:lpstr>Carbon-14 Dating</vt:lpstr>
      <vt:lpstr>Carbon-14 Dating</vt:lpstr>
      <vt:lpstr>What is Fission?</vt:lpstr>
      <vt:lpstr>Fission Reaction</vt:lpstr>
      <vt:lpstr>Fission Reaction </vt:lpstr>
      <vt:lpstr>What are Fission Reactions Used for?</vt:lpstr>
      <vt:lpstr>Atomic Bomb</vt:lpstr>
      <vt:lpstr>What are fission reactions used for?</vt:lpstr>
      <vt:lpstr>Nuclear Power Plant</vt:lpstr>
      <vt:lpstr>Compared to Coal Burning Power Plant</vt:lpstr>
      <vt:lpstr>What are the problems with a fission nuclear power plant?</vt:lpstr>
      <vt:lpstr>What is a fusion reaction?</vt:lpstr>
      <vt:lpstr>Fusion Reaction</vt:lpstr>
      <vt:lpstr>Fusion Reaction Draw this -</vt:lpstr>
      <vt:lpstr>Are there man-made fusion reactions?</vt:lpstr>
      <vt:lpstr>What are the problems with fusion nuclear power plants?</vt:lpstr>
      <vt:lpstr>Fission vs Fusion</vt:lpstr>
    </vt:vector>
  </TitlesOfParts>
  <Company>Nuclear Energy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these trends tell us?</dc:title>
  <dc:creator>NEI</dc:creator>
  <cp:lastModifiedBy>Yummy</cp:lastModifiedBy>
  <cp:revision>107</cp:revision>
  <cp:lastPrinted>2013-11-12T06:06:17Z</cp:lastPrinted>
  <dcterms:created xsi:type="dcterms:W3CDTF">2013-11-11T23:45:19Z</dcterms:created>
  <dcterms:modified xsi:type="dcterms:W3CDTF">2014-11-20T01:10:40Z</dcterms:modified>
</cp:coreProperties>
</file>