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2"/>
  </p:notesMasterIdLst>
  <p:handoutMasterIdLst>
    <p:handoutMasterId r:id="rId63"/>
  </p:handout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323" r:id="rId9"/>
    <p:sldId id="262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94" r:id="rId21"/>
    <p:sldId id="321" r:id="rId22"/>
    <p:sldId id="276" r:id="rId23"/>
    <p:sldId id="286" r:id="rId24"/>
    <p:sldId id="278" r:id="rId25"/>
    <p:sldId id="287" r:id="rId26"/>
    <p:sldId id="282" r:id="rId27"/>
    <p:sldId id="288" r:id="rId28"/>
    <p:sldId id="281" r:id="rId29"/>
    <p:sldId id="289" r:id="rId30"/>
    <p:sldId id="284" r:id="rId31"/>
    <p:sldId id="322" r:id="rId32"/>
    <p:sldId id="320" r:id="rId33"/>
    <p:sldId id="285" r:id="rId34"/>
    <p:sldId id="290" r:id="rId35"/>
    <p:sldId id="291" r:id="rId36"/>
    <p:sldId id="292" r:id="rId37"/>
    <p:sldId id="309" r:id="rId38"/>
    <p:sldId id="293" r:id="rId39"/>
    <p:sldId id="310" r:id="rId40"/>
    <p:sldId id="311" r:id="rId41"/>
    <p:sldId id="295" r:id="rId42"/>
    <p:sldId id="312" r:id="rId43"/>
    <p:sldId id="296" r:id="rId44"/>
    <p:sldId id="313" r:id="rId45"/>
    <p:sldId id="297" r:id="rId46"/>
    <p:sldId id="314" r:id="rId47"/>
    <p:sldId id="298" r:id="rId48"/>
    <p:sldId id="299" r:id="rId49"/>
    <p:sldId id="300" r:id="rId50"/>
    <p:sldId id="315" r:id="rId51"/>
    <p:sldId id="301" r:id="rId52"/>
    <p:sldId id="316" r:id="rId53"/>
    <p:sldId id="302" r:id="rId54"/>
    <p:sldId id="303" r:id="rId55"/>
    <p:sldId id="304" r:id="rId56"/>
    <p:sldId id="317" r:id="rId57"/>
    <p:sldId id="305" r:id="rId58"/>
    <p:sldId id="306" r:id="rId59"/>
    <p:sldId id="308" r:id="rId60"/>
    <p:sldId id="318" r:id="rId6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6" autoAdjust="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6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7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522CC7-12F5-449C-9C23-1EF3EAB4009A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4AB596-6A78-4FF3-A24E-09EFF8E3D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394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98E72-23FB-7A45-8957-B33844D7C764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3391F-A38E-4F46-9A4E-45428EFB2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355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6D6B72A7-9797-7F44-888F-247EA636A915}" type="datetimeFigureOut">
              <a:rPr lang="en-US" smtClean="0"/>
              <a:pPr/>
              <a:t>9/24/2013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9441D945-577D-D64D-A782-2C1E3585E5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B72A7-9797-7F44-888F-247EA636A915}" type="datetimeFigureOut">
              <a:rPr lang="en-US" smtClean="0"/>
              <a:pPr/>
              <a:t>9/24/2013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1D945-577D-D64D-A782-2C1E3585E5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B72A7-9797-7F44-888F-247EA636A915}" type="datetimeFigureOut">
              <a:rPr lang="en-US" smtClean="0"/>
              <a:pPr/>
              <a:t>9/24/2013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1D945-577D-D64D-A782-2C1E3585E5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B72A7-9797-7F44-888F-247EA636A915}" type="datetimeFigureOut">
              <a:rPr lang="en-US" smtClean="0"/>
              <a:pPr/>
              <a:t>9/24/2013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1D945-577D-D64D-A782-2C1E3585E5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B72A7-9797-7F44-888F-247EA636A915}" type="datetimeFigureOut">
              <a:rPr lang="en-US" smtClean="0"/>
              <a:pPr/>
              <a:t>9/24/2013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1D945-577D-D64D-A782-2C1E3585E5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B72A7-9797-7F44-888F-247EA636A915}" type="datetimeFigureOut">
              <a:rPr lang="en-US" smtClean="0"/>
              <a:pPr/>
              <a:t>9/24/2013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1D945-577D-D64D-A782-2C1E3585E5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B72A7-9797-7F44-888F-247EA636A915}" type="datetimeFigureOut">
              <a:rPr lang="en-US" smtClean="0"/>
              <a:pPr/>
              <a:t>9/24/2013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1D945-577D-D64D-A782-2C1E3585E56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B72A7-9797-7F44-888F-247EA636A915}" type="datetimeFigureOut">
              <a:rPr lang="en-US" smtClean="0"/>
              <a:pPr/>
              <a:t>9/24/2013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1D945-577D-D64D-A782-2C1E3585E5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B72A7-9797-7F44-888F-247EA636A915}" type="datetimeFigureOut">
              <a:rPr lang="en-US" smtClean="0"/>
              <a:pPr/>
              <a:t>9/24/2013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1D945-577D-D64D-A782-2C1E3585E5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B72A7-9797-7F44-888F-247EA636A915}" type="datetimeFigureOut">
              <a:rPr lang="en-US" smtClean="0"/>
              <a:pPr/>
              <a:t>9/24/2013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1D945-577D-D64D-A782-2C1E3585E5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B72A7-9797-7F44-888F-247EA636A915}" type="datetimeFigureOut">
              <a:rPr lang="en-US" smtClean="0"/>
              <a:pPr/>
              <a:t>9/24/2013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1D945-577D-D64D-A782-2C1E3585E5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B72A7-9797-7F44-888F-247EA636A915}" type="datetimeFigureOut">
              <a:rPr lang="en-US" smtClean="0"/>
              <a:pPr/>
              <a:t>9/24/2013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1D945-577D-D64D-A782-2C1E3585E5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B72A7-9797-7F44-888F-247EA636A915}" type="datetimeFigureOut">
              <a:rPr lang="en-US" smtClean="0"/>
              <a:pPr/>
              <a:t>9/24/2013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1D945-577D-D64D-A782-2C1E3585E5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6D6B72A7-9797-7F44-888F-247EA636A915}" type="datetimeFigureOut">
              <a:rPr lang="en-US" smtClean="0"/>
              <a:pPr/>
              <a:t>9/24/2013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9441D945-577D-D64D-A782-2C1E3585E5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B72A7-9797-7F44-888F-247EA636A915}" type="datetimeFigureOut">
              <a:rPr lang="en-US" smtClean="0"/>
              <a:pPr/>
              <a:t>9/24/2013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1D945-577D-D64D-A782-2C1E3585E5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B72A7-9797-7F44-888F-247EA636A915}" type="datetimeFigureOut">
              <a:rPr lang="en-US" smtClean="0"/>
              <a:pPr/>
              <a:t>9/24/2013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1D945-577D-D64D-A782-2C1E3585E5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B72A7-9797-7F44-888F-247EA636A915}" type="datetimeFigureOut">
              <a:rPr lang="en-US" smtClean="0"/>
              <a:pPr/>
              <a:t>9/24/2013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1D945-577D-D64D-A782-2C1E3585E5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B72A7-9797-7F44-888F-247EA636A915}" type="datetimeFigureOut">
              <a:rPr lang="en-US" smtClean="0"/>
              <a:pPr/>
              <a:t>9/24/2013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1D945-577D-D64D-A782-2C1E3585E5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B72A7-9797-7F44-888F-247EA636A915}" type="datetimeFigureOut">
              <a:rPr lang="en-US" smtClean="0"/>
              <a:pPr/>
              <a:t>9/24/2013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1D945-577D-D64D-A782-2C1E3585E5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B72A7-9797-7F44-888F-247EA636A915}" type="datetimeFigureOut">
              <a:rPr lang="en-US" smtClean="0"/>
              <a:pPr/>
              <a:t>9/24/2013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1D945-577D-D64D-A782-2C1E3585E5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6D6B72A7-9797-7F44-888F-247EA636A915}" type="datetimeFigureOut">
              <a:rPr lang="en-US" smtClean="0"/>
              <a:pPr/>
              <a:t>9/24/2013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9441D945-577D-D64D-A782-2C1E3585E5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4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8867" y="787400"/>
            <a:ext cx="6477000" cy="1914144"/>
          </a:xfrm>
        </p:spPr>
        <p:txBody>
          <a:bodyPr/>
          <a:lstStyle/>
          <a:p>
            <a:r>
              <a:rPr lang="en-US" dirty="0" smtClean="0"/>
              <a:t>What is Chemistry?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3185499"/>
            <a:ext cx="6477000" cy="1174088"/>
          </a:xfrm>
        </p:spPr>
        <p:txBody>
          <a:bodyPr>
            <a:normAutofit/>
          </a:bodyPr>
          <a:lstStyle/>
          <a:p>
            <a:r>
              <a:rPr lang="en-US" sz="4400" dirty="0" smtClean="0"/>
              <a:t>The study of</a:t>
            </a:r>
            <a:r>
              <a:rPr lang="en-US" sz="4400" dirty="0" smtClean="0">
                <a:solidFill>
                  <a:srgbClr val="FF0000"/>
                </a:solidFill>
              </a:rPr>
              <a:t> matter </a:t>
            </a:r>
            <a:r>
              <a:rPr lang="en-US" sz="4400" dirty="0" smtClean="0"/>
              <a:t>and</a:t>
            </a:r>
          </a:p>
          <a:p>
            <a:endParaRPr lang="en-US" sz="4400" dirty="0"/>
          </a:p>
          <a:p>
            <a:r>
              <a:rPr lang="en-US" sz="4400" dirty="0" smtClean="0"/>
              <a:t> how matter can change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</a:t>
            </a:r>
            <a:r>
              <a:rPr lang="en-US" b="1" dirty="0" smtClean="0"/>
              <a:t>physical property</a:t>
            </a:r>
            <a:r>
              <a:rPr lang="en-US" dirty="0" smtClean="0"/>
              <a:t> of matter?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314" y="1223510"/>
            <a:ext cx="7313613" cy="4056062"/>
          </a:xfrm>
        </p:spPr>
        <p:txBody>
          <a:bodyPr/>
          <a:lstStyle/>
          <a:p>
            <a:pPr>
              <a:buNone/>
            </a:pPr>
            <a:r>
              <a:rPr lang="en-US" sz="4000" dirty="0" smtClean="0"/>
              <a:t>It can be observed </a:t>
            </a:r>
            <a:r>
              <a:rPr lang="en-US" sz="4000" b="1" dirty="0" smtClean="0">
                <a:solidFill>
                  <a:srgbClr val="FF0000"/>
                </a:solidFill>
              </a:rPr>
              <a:t>without causing a change </a:t>
            </a:r>
            <a:r>
              <a:rPr lang="en-US" sz="4000" dirty="0" smtClean="0"/>
              <a:t>in the chemical make-up of the substance.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breaking sti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624" y="3429000"/>
            <a:ext cx="4524375" cy="30107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Color</a:t>
            </a:r>
            <a:r>
              <a:rPr lang="en-US" b="1" dirty="0" smtClean="0"/>
              <a:t> </a:t>
            </a:r>
            <a:r>
              <a:rPr lang="en-US" dirty="0" smtClean="0"/>
              <a:t>                      Density (mass/volume)   </a:t>
            </a:r>
          </a:p>
          <a:p>
            <a:pPr>
              <a:buNone/>
            </a:pPr>
            <a:r>
              <a:rPr lang="en-US" dirty="0" smtClean="0"/>
              <a:t>Hardness                  </a:t>
            </a:r>
            <a:r>
              <a:rPr lang="en-US" b="1" dirty="0" smtClean="0">
                <a:solidFill>
                  <a:srgbClr val="FF0000"/>
                </a:solidFill>
              </a:rPr>
              <a:t>Boiling Point </a:t>
            </a:r>
            <a:r>
              <a:rPr lang="en-US" dirty="0" smtClean="0"/>
              <a:t>(temperature it boils)</a:t>
            </a:r>
          </a:p>
          <a:p>
            <a:pPr>
              <a:buNone/>
            </a:pPr>
            <a:r>
              <a:rPr lang="en-US" dirty="0" smtClean="0"/>
              <a:t>Odor                        Melting Point (temperature it melts)</a:t>
            </a:r>
          </a:p>
          <a:p>
            <a:pPr>
              <a:buNone/>
            </a:pPr>
            <a:r>
              <a:rPr lang="en-US" dirty="0" smtClean="0"/>
              <a:t>Luster (Shine)           Freezing Point (temperature it freezes)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State of Matter               </a:t>
            </a:r>
            <a:r>
              <a:rPr lang="en-US" dirty="0" smtClean="0"/>
              <a:t>Solubility</a:t>
            </a:r>
          </a:p>
          <a:p>
            <a:pPr>
              <a:buNone/>
            </a:pPr>
            <a:r>
              <a:rPr lang="en-US" dirty="0" smtClean="0"/>
              <a:t>(solid,liquid,gas)             (going into solution)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</a:t>
            </a:r>
            <a:r>
              <a:rPr lang="en-US" b="1" dirty="0" smtClean="0"/>
              <a:t>physical change</a:t>
            </a:r>
            <a:r>
              <a:rPr lang="en-US" dirty="0" smtClean="0"/>
              <a:t>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313613" cy="4056062"/>
          </a:xfrm>
        </p:spPr>
        <p:txBody>
          <a:bodyPr/>
          <a:lstStyle/>
          <a:p>
            <a:pPr>
              <a:buNone/>
            </a:pPr>
            <a:r>
              <a:rPr lang="en-US" sz="3200" dirty="0" smtClean="0"/>
              <a:t>The substance can </a:t>
            </a:r>
            <a:r>
              <a:rPr lang="en-US" sz="3200" b="1" dirty="0" smtClean="0">
                <a:solidFill>
                  <a:srgbClr val="FF0000"/>
                </a:solidFill>
              </a:rPr>
              <a:t>change form or appearance</a:t>
            </a:r>
            <a:r>
              <a:rPr lang="en-US" sz="3200" dirty="0" smtClean="0"/>
              <a:t>, but the chemical make-up and properties are the same</a:t>
            </a:r>
          </a:p>
          <a:p>
            <a:pPr>
              <a:buNone/>
            </a:pPr>
            <a:r>
              <a:rPr lang="en-US" sz="3200" dirty="0" smtClean="0"/>
              <a:t> (i.e. </a:t>
            </a:r>
            <a:r>
              <a:rPr lang="en-US" sz="3200" b="1" dirty="0" smtClean="0">
                <a:solidFill>
                  <a:srgbClr val="FF0000"/>
                </a:solidFill>
              </a:rPr>
              <a:t>it has the same melting point</a:t>
            </a:r>
            <a:r>
              <a:rPr lang="en-US" sz="3200" dirty="0" smtClean="0"/>
              <a:t>, boiling point, chemical composition, etc.)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ice melt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1413" y="4105275"/>
            <a:ext cx="3276600" cy="248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47750"/>
            <a:ext cx="7313613" cy="4056062"/>
          </a:xfrm>
        </p:spPr>
        <p:txBody>
          <a:bodyPr>
            <a:noAutofit/>
          </a:bodyPr>
          <a:lstStyle/>
          <a:p>
            <a:pPr lvl="0">
              <a:buFont typeface="Wingdings" charset="2"/>
              <a:buAutoNum type="arabicPlain"/>
            </a:pPr>
            <a:r>
              <a:rPr lang="en-US" sz="3200" dirty="0" smtClean="0"/>
              <a:t>change in state: </a:t>
            </a:r>
            <a:r>
              <a:rPr lang="en-US" sz="3200" dirty="0" smtClean="0">
                <a:solidFill>
                  <a:srgbClr val="FF0000"/>
                </a:solidFill>
              </a:rPr>
              <a:t>solid ice melts, becomes liquid water              </a:t>
            </a:r>
            <a:r>
              <a:rPr lang="en-US" sz="3200" dirty="0" smtClean="0"/>
              <a:t>Still H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O    </a:t>
            </a:r>
          </a:p>
          <a:p>
            <a:pPr lvl="0">
              <a:buAutoNum type="arabicPlain" startAt="2"/>
            </a:pPr>
            <a:r>
              <a:rPr lang="en-US" sz="3200" dirty="0" smtClean="0"/>
              <a:t>going into solution: </a:t>
            </a:r>
            <a:r>
              <a:rPr lang="en-US" sz="3200" dirty="0" smtClean="0">
                <a:solidFill>
                  <a:srgbClr val="FF0000"/>
                </a:solidFill>
              </a:rPr>
              <a:t>salt dissolves in water</a:t>
            </a:r>
            <a:r>
              <a:rPr lang="en-US" sz="3200" dirty="0" smtClean="0"/>
              <a:t>, still NaCl</a:t>
            </a:r>
          </a:p>
          <a:p>
            <a:pPr lvl="0">
              <a:buAutoNum type="arabicPlain" startAt="2"/>
            </a:pPr>
            <a:r>
              <a:rPr lang="en-US" sz="3200" dirty="0" smtClean="0"/>
              <a:t>change in size – </a:t>
            </a:r>
            <a:r>
              <a:rPr lang="en-US" sz="3200" dirty="0" smtClean="0">
                <a:solidFill>
                  <a:srgbClr val="FF0000"/>
                </a:solidFill>
              </a:rPr>
              <a:t>cutting something into pieces</a:t>
            </a:r>
          </a:p>
          <a:p>
            <a:pPr>
              <a:buFont typeface="Wingdings" charset="2"/>
              <a:buAutoNum type="arabicPlain"/>
            </a:pPr>
            <a:endParaRPr lang="en-US" sz="3200" dirty="0"/>
          </a:p>
        </p:txBody>
      </p:sp>
      <p:pic>
        <p:nvPicPr>
          <p:cNvPr id="4" name="Picture 3" descr="salt in wa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3193" y="4214132"/>
            <a:ext cx="3543300" cy="229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</a:t>
            </a:r>
            <a:r>
              <a:rPr lang="en-US" b="1" dirty="0" smtClean="0"/>
              <a:t>chemical property</a:t>
            </a:r>
            <a:r>
              <a:rPr lang="en-US" dirty="0" smtClean="0"/>
              <a:t>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5193" y="1056799"/>
            <a:ext cx="7313613" cy="4056062"/>
          </a:xfrm>
        </p:spPr>
        <p:txBody>
          <a:bodyPr/>
          <a:lstStyle/>
          <a:p>
            <a:r>
              <a:rPr lang="en-US" sz="4000" dirty="0" smtClean="0"/>
              <a:t>A substance’s </a:t>
            </a:r>
            <a:r>
              <a:rPr lang="en-US" sz="4000" b="1" dirty="0" smtClean="0">
                <a:solidFill>
                  <a:srgbClr val="FF0000"/>
                </a:solidFill>
              </a:rPr>
              <a:t>ability to change </a:t>
            </a:r>
            <a:r>
              <a:rPr lang="en-US" sz="4000" dirty="0" smtClean="0"/>
              <a:t>into something else</a:t>
            </a:r>
          </a:p>
          <a:p>
            <a:endParaRPr lang="en-US" dirty="0"/>
          </a:p>
        </p:txBody>
      </p:sp>
      <p:pic>
        <p:nvPicPr>
          <p:cNvPr id="4" name="Picture 3" descr="burningwoo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160" y="2420801"/>
            <a:ext cx="5974080" cy="3545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 Being</a:t>
            </a: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Flammable</a:t>
            </a:r>
            <a:r>
              <a:rPr lang="en-US" sz="3600" b="1" dirty="0" smtClean="0"/>
              <a:t> </a:t>
            </a:r>
            <a:r>
              <a:rPr lang="en-US" sz="3600" dirty="0" smtClean="0"/>
              <a:t>(combustion- ability to catch on fire)</a:t>
            </a:r>
          </a:p>
          <a:p>
            <a:r>
              <a:rPr lang="en-US" sz="3600" dirty="0" smtClean="0"/>
              <a:t> Able to </a:t>
            </a:r>
            <a:r>
              <a:rPr lang="en-US" sz="3600" b="1" dirty="0" smtClean="0">
                <a:solidFill>
                  <a:srgbClr val="FF0000"/>
                </a:solidFill>
              </a:rPr>
              <a:t>react with other chemicals </a:t>
            </a:r>
            <a:r>
              <a:rPr lang="en-US" sz="3600" dirty="0" smtClean="0"/>
              <a:t>like acids or bases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</a:t>
            </a:r>
            <a:r>
              <a:rPr lang="en-US" b="1" dirty="0" smtClean="0"/>
              <a:t>chemical change</a:t>
            </a:r>
            <a:r>
              <a:rPr lang="en-US" dirty="0" smtClean="0"/>
              <a:t>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The atoms of a substance rearrange to form </a:t>
            </a:r>
            <a:r>
              <a:rPr lang="en-US" sz="4400" b="1" dirty="0" smtClean="0">
                <a:solidFill>
                  <a:srgbClr val="FF0000"/>
                </a:solidFill>
              </a:rPr>
              <a:t>a new substance with different Properties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313613" cy="40560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/>
              <a:t>Iron  + Oxygen  </a:t>
            </a:r>
            <a:r>
              <a:rPr lang="en-US" sz="3600" dirty="0" smtClean="0">
                <a:sym typeface="Symbol"/>
              </a:rPr>
              <a:t></a:t>
            </a:r>
            <a:r>
              <a:rPr lang="en-US" sz="3600" dirty="0" smtClean="0"/>
              <a:t>   Rust</a:t>
            </a:r>
          </a:p>
          <a:p>
            <a:pPr>
              <a:buNone/>
            </a:pPr>
            <a:r>
              <a:rPr lang="en-US" sz="3200" dirty="0" smtClean="0"/>
              <a:t>Wood + Oxygen  </a:t>
            </a:r>
            <a:r>
              <a:rPr lang="en-US" sz="3200" dirty="0" smtClean="0">
                <a:sym typeface="Symbol"/>
              </a:rPr>
              <a:t></a:t>
            </a:r>
            <a:r>
              <a:rPr lang="en-US" sz="3200" dirty="0" smtClean="0"/>
              <a:t>  Burning (combustion) </a:t>
            </a:r>
            <a:r>
              <a:rPr lang="en-US" sz="3200" dirty="0" smtClean="0">
                <a:sym typeface="Symbol"/>
              </a:rPr>
              <a:t></a:t>
            </a:r>
            <a:r>
              <a:rPr lang="en-US" sz="3200" dirty="0" smtClean="0"/>
              <a:t> </a:t>
            </a:r>
            <a:r>
              <a:rPr lang="en-US" sz="2800" dirty="0" smtClean="0"/>
              <a:t>Carbon Dioxide +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</a:t>
            </a:r>
            <a:endParaRPr lang="en-US" sz="2800" dirty="0"/>
          </a:p>
        </p:txBody>
      </p:sp>
      <p:pic>
        <p:nvPicPr>
          <p:cNvPr id="4" name="Picture 3" descr="rusty nai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947" y="3413578"/>
            <a:ext cx="3492500" cy="232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Law of Conservation of Mass?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313613" cy="4056062"/>
          </a:xfrm>
        </p:spPr>
        <p:txBody>
          <a:bodyPr/>
          <a:lstStyle/>
          <a:p>
            <a:pPr>
              <a:buNone/>
            </a:pPr>
            <a:r>
              <a:rPr lang="en-US" sz="4400" dirty="0" smtClean="0"/>
              <a:t>Matter is </a:t>
            </a:r>
            <a:r>
              <a:rPr lang="en-US" sz="4400" b="1" dirty="0" smtClean="0">
                <a:solidFill>
                  <a:srgbClr val="FF0000"/>
                </a:solidFill>
              </a:rPr>
              <a:t>neither created nor destroyed </a:t>
            </a:r>
            <a:r>
              <a:rPr lang="en-US" sz="4400" dirty="0" smtClean="0"/>
              <a:t>in any process</a:t>
            </a:r>
          </a:p>
          <a:p>
            <a:endParaRPr lang="en-US" dirty="0"/>
          </a:p>
        </p:txBody>
      </p:sp>
      <p:pic>
        <p:nvPicPr>
          <p:cNvPr id="4" name="Picture 3" descr="conservation of ma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230" y="2808113"/>
            <a:ext cx="6591245" cy="5671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chemical reaction?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38452"/>
            <a:ext cx="7313613" cy="405606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4000" dirty="0" smtClean="0"/>
              <a:t>Another name for </a:t>
            </a:r>
            <a:r>
              <a:rPr lang="en-US" sz="4300" b="1" dirty="0" smtClean="0">
                <a:solidFill>
                  <a:srgbClr val="FF0000"/>
                </a:solidFill>
              </a:rPr>
              <a:t>chemical change written as an equation</a:t>
            </a:r>
            <a:r>
              <a:rPr lang="en-US" sz="4000" dirty="0" smtClean="0"/>
              <a:t>, showing the Law of Conservation of Mass – same number of atoms on both sides of arrow</a:t>
            </a:r>
          </a:p>
          <a:p>
            <a:pPr>
              <a:buNone/>
            </a:pPr>
            <a:r>
              <a:rPr lang="en-US" sz="3600" dirty="0" smtClean="0"/>
              <a:t>             Reactants  </a:t>
            </a:r>
            <a:r>
              <a:rPr lang="en-US" sz="3600" dirty="0" smtClean="0">
                <a:sym typeface="Symbol"/>
              </a:rPr>
              <a:t></a:t>
            </a:r>
            <a:r>
              <a:rPr lang="en-US" sz="3600" dirty="0" smtClean="0"/>
              <a:t>  Products</a:t>
            </a:r>
          </a:p>
          <a:p>
            <a:pPr>
              <a:buNone/>
            </a:pPr>
            <a:r>
              <a:rPr lang="en-US" sz="3600" dirty="0" smtClean="0"/>
              <a:t>             4Fe + 3O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 </a:t>
            </a:r>
            <a:r>
              <a:rPr lang="en-US" sz="3600" dirty="0" smtClean="0">
                <a:sym typeface="Symbol"/>
              </a:rPr>
              <a:t></a:t>
            </a:r>
            <a:r>
              <a:rPr lang="en-US" sz="3600" dirty="0" smtClean="0"/>
              <a:t> 2Fe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O</a:t>
            </a:r>
            <a:r>
              <a:rPr lang="en-US" sz="3600" baseline="-25000" dirty="0" smtClean="0"/>
              <a:t>3</a:t>
            </a:r>
            <a:endParaRPr lang="en-US" sz="36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Matter?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313613" cy="183515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4000" dirty="0" smtClean="0"/>
              <a:t>Anything that has </a:t>
            </a:r>
            <a:r>
              <a:rPr lang="en-US" sz="4000" dirty="0" smtClean="0">
                <a:solidFill>
                  <a:srgbClr val="FF0000"/>
                </a:solidFill>
              </a:rPr>
              <a:t>mass and volume </a:t>
            </a:r>
            <a:r>
              <a:rPr lang="en-US" sz="4000" dirty="0" smtClean="0"/>
              <a:t>(takes up space.) Everything on Earth!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tre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4700" y="2667000"/>
            <a:ext cx="3289300" cy="2463800"/>
          </a:xfrm>
          <a:prstGeom prst="rect">
            <a:avLst/>
          </a:prstGeom>
        </p:spPr>
      </p:pic>
      <p:pic>
        <p:nvPicPr>
          <p:cNvPr id="5" name="Picture 4" descr="puppies_1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9575" y="4147577"/>
            <a:ext cx="3849830" cy="2379195"/>
          </a:xfrm>
          <a:prstGeom prst="rect">
            <a:avLst/>
          </a:prstGeom>
        </p:spPr>
      </p:pic>
      <p:pic>
        <p:nvPicPr>
          <p:cNvPr id="6" name="Picture 5" descr="chuck norris karat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" y="3096652"/>
            <a:ext cx="2705100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Copy heading on student notes</a:t>
            </a:r>
          </a:p>
          <a:p>
            <a:r>
              <a:rPr lang="en-US" dirty="0" smtClean="0"/>
              <a:t>Add: States of matter in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18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09800" y="1210056"/>
            <a:ext cx="6477000" cy="1914144"/>
          </a:xfrm>
        </p:spPr>
        <p:txBody>
          <a:bodyPr/>
          <a:lstStyle/>
          <a:p>
            <a:r>
              <a:rPr lang="en-US" b="1" dirty="0" smtClean="0"/>
              <a:t>STATES OF MATTER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338589" y="3330262"/>
            <a:ext cx="6477000" cy="1174088"/>
          </a:xfrm>
        </p:spPr>
        <p:txBody>
          <a:bodyPr>
            <a:normAutofit/>
          </a:bodyPr>
          <a:lstStyle/>
          <a:p>
            <a:r>
              <a:rPr lang="en-US" sz="4000" i="1" dirty="0" smtClean="0"/>
              <a:t>Solid, Liquid, Gas and Plasma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415646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states of matter?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4807176"/>
          </a:xfrm>
        </p:spPr>
        <p:txBody>
          <a:bodyPr>
            <a:noAutofit/>
          </a:bodyPr>
          <a:lstStyle/>
          <a:p>
            <a:r>
              <a:rPr lang="en-US" sz="3600" dirty="0"/>
              <a:t>A physical property in which the substance changes its form </a:t>
            </a:r>
            <a:r>
              <a:rPr lang="en-US" sz="3600" dirty="0" smtClean="0"/>
              <a:t>as </a:t>
            </a:r>
            <a:r>
              <a:rPr lang="en-US" sz="3600" b="1" dirty="0" smtClean="0">
                <a:solidFill>
                  <a:srgbClr val="FF0000"/>
                </a:solidFill>
              </a:rPr>
              <a:t>energy is added or taken away</a:t>
            </a:r>
            <a:r>
              <a:rPr lang="en-US" sz="3600" dirty="0" smtClean="0"/>
              <a:t>. Common “states” or form of matter:</a:t>
            </a:r>
          </a:p>
          <a:p>
            <a:pPr lvl="1"/>
            <a:r>
              <a:rPr lang="en-US" sz="3600" dirty="0" smtClean="0"/>
              <a:t>Solid</a:t>
            </a:r>
          </a:p>
          <a:p>
            <a:pPr lvl="1"/>
            <a:r>
              <a:rPr lang="en-US" sz="3600" dirty="0" smtClean="0"/>
              <a:t>Liquid</a:t>
            </a:r>
          </a:p>
          <a:p>
            <a:pPr lvl="1"/>
            <a:r>
              <a:rPr lang="en-US" sz="3600" dirty="0" smtClean="0"/>
              <a:t>Gas</a:t>
            </a:r>
          </a:p>
          <a:p>
            <a:pPr lvl="1"/>
            <a:r>
              <a:rPr lang="en-US" sz="3600" dirty="0" smtClean="0"/>
              <a:t>Plasma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825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</a:t>
            </a:r>
            <a:r>
              <a:rPr lang="en-US" b="1" dirty="0"/>
              <a:t>Solid</a:t>
            </a:r>
            <a:r>
              <a:rPr lang="en-US" dirty="0"/>
              <a:t>?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685" y="1507915"/>
            <a:ext cx="3842657" cy="4400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59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1505983"/>
              </p:ext>
            </p:extLst>
          </p:nvPr>
        </p:nvGraphicFramePr>
        <p:xfrm>
          <a:off x="761996" y="1240970"/>
          <a:ext cx="8142517" cy="48659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3860"/>
                <a:gridCol w="2713860"/>
                <a:gridCol w="2714797"/>
              </a:tblGrid>
              <a:tr h="105353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EXTENSIVE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PROPERTIES</a:t>
                      </a:r>
                      <a:endParaRPr lang="en-US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BEHAVIOR OF PARTICLES</a:t>
                      </a:r>
                      <a:endParaRPr lang="en-US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DRAWING OF PARTICLES</a:t>
                      </a:r>
                      <a:endParaRPr lang="en-US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27079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</a:rPr>
                        <a:t>Volume</a:t>
                      </a:r>
                      <a:r>
                        <a:rPr lang="en-US" sz="2800" dirty="0" smtClean="0">
                          <a:solidFill>
                            <a:srgbClr val="262626"/>
                          </a:solidFill>
                          <a:effectLst/>
                        </a:rPr>
                        <a:t>: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1" dirty="0" smtClean="0">
                          <a:solidFill>
                            <a:srgbClr val="262626"/>
                          </a:solidFill>
                          <a:effectLst/>
                          <a:latin typeface="Times New Roman"/>
                          <a:ea typeface="Times New Roman"/>
                        </a:rPr>
                        <a:t>Cannot Change</a:t>
                      </a:r>
                      <a:endParaRPr lang="en-US" sz="2800" i="1" dirty="0">
                        <a:solidFill>
                          <a:srgbClr val="26262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CD7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Motion</a:t>
                      </a:r>
                      <a:r>
                        <a:rPr lang="en-US" sz="2800" dirty="0" smtClean="0">
                          <a:effectLst/>
                        </a:rPr>
                        <a:t>: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 smtClean="0">
                          <a:effectLst/>
                          <a:latin typeface="Times New Roman"/>
                          <a:ea typeface="Times New Roman"/>
                        </a:rPr>
                        <a:t>Vibrate only</a:t>
                      </a:r>
                      <a:endParaRPr lang="en-US" sz="28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27079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</a:rPr>
                        <a:t>Shape</a:t>
                      </a:r>
                      <a:r>
                        <a:rPr lang="en-US" sz="2800" dirty="0" smtClean="0">
                          <a:solidFill>
                            <a:srgbClr val="262626"/>
                          </a:solidFill>
                          <a:effectLst/>
                        </a:rPr>
                        <a:t>: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1" dirty="0" smtClean="0">
                          <a:solidFill>
                            <a:srgbClr val="262626"/>
                          </a:solidFill>
                          <a:effectLst/>
                          <a:latin typeface="Times New Roman"/>
                          <a:ea typeface="Times New Roman"/>
                        </a:rPr>
                        <a:t>Cannot Change</a:t>
                      </a:r>
                      <a:endParaRPr lang="en-US" sz="2800" i="1" dirty="0">
                        <a:solidFill>
                          <a:srgbClr val="26262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CD7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Distance</a:t>
                      </a:r>
                      <a:r>
                        <a:rPr lang="en-US" sz="2800" dirty="0" smtClean="0">
                          <a:effectLst/>
                        </a:rPr>
                        <a:t>: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 smtClean="0">
                          <a:effectLst/>
                          <a:latin typeface="Times New Roman"/>
                          <a:ea typeface="Times New Roman"/>
                        </a:rPr>
                        <a:t>Closely packed</a:t>
                      </a:r>
                      <a:endParaRPr lang="en-US" sz="28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7079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</a:rPr>
                        <a:t>Fluid</a:t>
                      </a:r>
                      <a:r>
                        <a:rPr lang="en-US" sz="2800" dirty="0" smtClean="0">
                          <a:solidFill>
                            <a:srgbClr val="262626"/>
                          </a:solidFill>
                          <a:effectLst/>
                        </a:rPr>
                        <a:t>?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1" dirty="0" smtClean="0">
                          <a:solidFill>
                            <a:srgbClr val="262626"/>
                          </a:solidFill>
                          <a:effectLst/>
                          <a:latin typeface="Times New Roman"/>
                          <a:ea typeface="Times New Roman"/>
                        </a:rPr>
                        <a:t>No</a:t>
                      </a:r>
                      <a:endParaRPr lang="en-US" sz="2800" i="1" dirty="0">
                        <a:solidFill>
                          <a:srgbClr val="26262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CD7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Energy</a:t>
                      </a:r>
                      <a:r>
                        <a:rPr lang="en-US" sz="2800" dirty="0" smtClean="0">
                          <a:effectLst/>
                        </a:rPr>
                        <a:t>: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 smtClean="0">
                          <a:effectLst/>
                          <a:latin typeface="Times New Roman"/>
                          <a:ea typeface="Times New Roman"/>
                        </a:rPr>
                        <a:t>Lowest Amount</a:t>
                      </a:r>
                      <a:endParaRPr lang="en-US" sz="28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509133"/>
          </a:xfrm>
        </p:spPr>
        <p:txBody>
          <a:bodyPr/>
          <a:lstStyle/>
          <a:p>
            <a:r>
              <a:rPr lang="en-US" dirty="0"/>
              <a:t>What is a </a:t>
            </a:r>
            <a:r>
              <a:rPr lang="en-US" b="1" dirty="0"/>
              <a:t>Solid</a:t>
            </a:r>
            <a:r>
              <a:rPr lang="en-US" dirty="0"/>
              <a:t>?</a:t>
            </a:r>
            <a:br>
              <a:rPr lang="en-US" dirty="0"/>
            </a:b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077" y="2924630"/>
            <a:ext cx="2868123" cy="223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502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</a:t>
            </a:r>
            <a:r>
              <a:rPr lang="en-US" b="1" dirty="0"/>
              <a:t>Liquid</a:t>
            </a:r>
            <a:r>
              <a:rPr lang="en-US" dirty="0"/>
              <a:t>?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514" y="1699358"/>
            <a:ext cx="3712029" cy="4942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758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4247195"/>
              </p:ext>
            </p:extLst>
          </p:nvPr>
        </p:nvGraphicFramePr>
        <p:xfrm>
          <a:off x="761996" y="1240970"/>
          <a:ext cx="8142517" cy="57380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3860"/>
                <a:gridCol w="2713860"/>
                <a:gridCol w="2714797"/>
              </a:tblGrid>
              <a:tr h="105353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EXTENSIVE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PROPERTIES</a:t>
                      </a:r>
                      <a:endParaRPr lang="en-US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BEHAVIOR OF PARTICLES</a:t>
                      </a:r>
                      <a:endParaRPr lang="en-US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DRAWING OF PARTICLES</a:t>
                      </a:r>
                      <a:endParaRPr lang="en-US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27079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</a:rPr>
                        <a:t>Volume</a:t>
                      </a:r>
                      <a:r>
                        <a:rPr lang="en-US" sz="2800" dirty="0" smtClean="0">
                          <a:solidFill>
                            <a:srgbClr val="262626"/>
                          </a:solidFill>
                          <a:effectLst/>
                        </a:rPr>
                        <a:t>: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1" dirty="0" smtClean="0">
                          <a:solidFill>
                            <a:srgbClr val="262626"/>
                          </a:solidFill>
                          <a:effectLst/>
                          <a:latin typeface="Times New Roman"/>
                          <a:ea typeface="Times New Roman"/>
                        </a:rPr>
                        <a:t>Cannot Change</a:t>
                      </a:r>
                      <a:endParaRPr lang="en-US" sz="2800" i="1" dirty="0">
                        <a:solidFill>
                          <a:srgbClr val="26262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CD7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Motion</a:t>
                      </a:r>
                      <a:r>
                        <a:rPr lang="en-US" sz="2800" dirty="0" smtClean="0">
                          <a:effectLst/>
                        </a:rPr>
                        <a:t>: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 smtClean="0">
                          <a:effectLst/>
                        </a:rPr>
                        <a:t>Can move around</a:t>
                      </a: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27079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</a:rPr>
                        <a:t>Shape</a:t>
                      </a:r>
                      <a:r>
                        <a:rPr lang="en-US" sz="2800" dirty="0" smtClean="0">
                          <a:solidFill>
                            <a:srgbClr val="262626"/>
                          </a:solidFill>
                          <a:effectLst/>
                        </a:rPr>
                        <a:t>: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1" dirty="0" smtClean="0">
                          <a:solidFill>
                            <a:srgbClr val="262626"/>
                          </a:solidFill>
                          <a:effectLst/>
                          <a:latin typeface="Times New Roman"/>
                          <a:ea typeface="Times New Roman"/>
                        </a:rPr>
                        <a:t>CAN Change</a:t>
                      </a:r>
                      <a:endParaRPr lang="en-US" sz="2800" i="1" dirty="0">
                        <a:solidFill>
                          <a:srgbClr val="26262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CD7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Distance</a:t>
                      </a:r>
                      <a:r>
                        <a:rPr lang="en-US" sz="2800" dirty="0" smtClean="0">
                          <a:effectLst/>
                        </a:rPr>
                        <a:t>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1" dirty="0" smtClean="0">
                          <a:effectLst/>
                          <a:latin typeface="Times New Roman"/>
                          <a:ea typeface="Times New Roman"/>
                        </a:rPr>
                        <a:t>Close</a:t>
                      </a:r>
                      <a:r>
                        <a:rPr lang="en-US" sz="2800" b="1" i="1" baseline="0" dirty="0" smtClean="0">
                          <a:effectLst/>
                          <a:latin typeface="Times New Roman"/>
                          <a:ea typeface="Times New Roman"/>
                        </a:rPr>
                        <a:t> together (always touching)</a:t>
                      </a:r>
                      <a:endParaRPr lang="en-US" sz="2800" b="1" i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7079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</a:rPr>
                        <a:t>Fluid</a:t>
                      </a:r>
                      <a:r>
                        <a:rPr lang="en-US" sz="2800" dirty="0" smtClean="0">
                          <a:solidFill>
                            <a:srgbClr val="262626"/>
                          </a:solidFill>
                          <a:effectLst/>
                        </a:rPr>
                        <a:t>?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1" dirty="0" smtClean="0">
                          <a:solidFill>
                            <a:srgbClr val="262626"/>
                          </a:solidFill>
                          <a:effectLst/>
                          <a:latin typeface="Times New Roman"/>
                          <a:ea typeface="Times New Roman"/>
                        </a:rPr>
                        <a:t>Yes</a:t>
                      </a:r>
                      <a:endParaRPr lang="en-US" sz="2800" i="1" dirty="0">
                        <a:solidFill>
                          <a:srgbClr val="26262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CD7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Energy</a:t>
                      </a:r>
                      <a:r>
                        <a:rPr lang="en-US" sz="2800" dirty="0" smtClean="0">
                          <a:effectLst/>
                        </a:rPr>
                        <a:t>: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 smtClean="0">
                          <a:effectLst/>
                          <a:latin typeface="Times New Roman"/>
                          <a:ea typeface="Times New Roman"/>
                        </a:rPr>
                        <a:t>More</a:t>
                      </a:r>
                      <a:r>
                        <a:rPr lang="en-US" sz="2800" b="1" i="1" baseline="0" dirty="0" smtClean="0">
                          <a:effectLst/>
                          <a:latin typeface="Times New Roman"/>
                          <a:ea typeface="Times New Roman"/>
                        </a:rPr>
                        <a:t> than solid</a:t>
                      </a:r>
                      <a:endParaRPr lang="en-US" sz="2800" b="1" i="1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509133"/>
          </a:xfrm>
        </p:spPr>
        <p:txBody>
          <a:bodyPr/>
          <a:lstStyle/>
          <a:p>
            <a:r>
              <a:rPr lang="en-US" dirty="0"/>
              <a:t>What is a </a:t>
            </a:r>
            <a:r>
              <a:rPr lang="en-US" b="1" dirty="0" smtClean="0"/>
              <a:t>Liquid</a:t>
            </a:r>
            <a:r>
              <a:rPr lang="en-US" dirty="0" smtClean="0"/>
              <a:t>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894" y="2824617"/>
            <a:ext cx="3009106" cy="2340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91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388" y="1371600"/>
            <a:ext cx="4986842" cy="5094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283029"/>
            <a:ext cx="7313613" cy="1088571"/>
          </a:xfrm>
        </p:spPr>
        <p:txBody>
          <a:bodyPr/>
          <a:lstStyle/>
          <a:p>
            <a:r>
              <a:rPr lang="en-US" dirty="0"/>
              <a:t>What is a </a:t>
            </a:r>
            <a:r>
              <a:rPr lang="en-US" b="1" dirty="0" smtClean="0"/>
              <a:t>Gas</a:t>
            </a:r>
            <a:r>
              <a:rPr lang="en-US" dirty="0" smtClean="0"/>
              <a:t>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45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633710"/>
              </p:ext>
            </p:extLst>
          </p:nvPr>
        </p:nvGraphicFramePr>
        <p:xfrm>
          <a:off x="761996" y="1240970"/>
          <a:ext cx="8142517" cy="48752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3860"/>
                <a:gridCol w="2713860"/>
                <a:gridCol w="2714797"/>
              </a:tblGrid>
              <a:tr h="105353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EXTENSIVE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PROPERTIES</a:t>
                      </a:r>
                      <a:endParaRPr lang="en-US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BEHAVIOR OF PARTICLES</a:t>
                      </a:r>
                      <a:endParaRPr lang="en-US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DRAWING OF PARTICLES</a:t>
                      </a:r>
                      <a:endParaRPr lang="en-US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27079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</a:rPr>
                        <a:t>Volume</a:t>
                      </a:r>
                      <a:r>
                        <a:rPr lang="en-US" sz="2800" dirty="0" smtClean="0">
                          <a:solidFill>
                            <a:srgbClr val="262626"/>
                          </a:solidFill>
                          <a:effectLst/>
                        </a:rPr>
                        <a:t>: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1" dirty="0" smtClean="0">
                          <a:solidFill>
                            <a:srgbClr val="262626"/>
                          </a:solidFill>
                          <a:effectLst/>
                          <a:latin typeface="Times New Roman"/>
                          <a:ea typeface="Times New Roman"/>
                        </a:rPr>
                        <a:t>CAN</a:t>
                      </a:r>
                      <a:r>
                        <a:rPr lang="en-US" sz="2800" i="1" baseline="0" dirty="0" smtClean="0">
                          <a:solidFill>
                            <a:srgbClr val="262626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800" i="1" dirty="0" smtClean="0">
                          <a:solidFill>
                            <a:srgbClr val="262626"/>
                          </a:solidFill>
                          <a:effectLst/>
                          <a:latin typeface="Times New Roman"/>
                          <a:ea typeface="Times New Roman"/>
                        </a:rPr>
                        <a:t>Change</a:t>
                      </a:r>
                      <a:endParaRPr lang="en-US" sz="2800" i="1" dirty="0">
                        <a:solidFill>
                          <a:srgbClr val="26262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CD7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Motion</a:t>
                      </a:r>
                      <a:r>
                        <a:rPr lang="en-US" sz="2800" dirty="0" smtClean="0">
                          <a:effectLst/>
                        </a:rPr>
                        <a:t>: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 smtClean="0">
                          <a:effectLst/>
                          <a:latin typeface="Times New Roman"/>
                          <a:ea typeface="Times New Roman"/>
                        </a:rPr>
                        <a:t>Move</a:t>
                      </a:r>
                      <a:r>
                        <a:rPr lang="en-US" sz="2800" b="1" i="1" baseline="0" dirty="0" smtClean="0">
                          <a:effectLst/>
                          <a:latin typeface="Times New Roman"/>
                          <a:ea typeface="Times New Roman"/>
                        </a:rPr>
                        <a:t> Around</a:t>
                      </a:r>
                      <a:endParaRPr lang="en-US" sz="28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27079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</a:rPr>
                        <a:t>Shape</a:t>
                      </a:r>
                      <a:r>
                        <a:rPr lang="en-US" sz="2800" dirty="0" smtClean="0">
                          <a:solidFill>
                            <a:srgbClr val="262626"/>
                          </a:solidFill>
                          <a:effectLst/>
                        </a:rPr>
                        <a:t>: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1" dirty="0" smtClean="0">
                          <a:solidFill>
                            <a:srgbClr val="262626"/>
                          </a:solidFill>
                          <a:effectLst/>
                          <a:latin typeface="Times New Roman"/>
                          <a:ea typeface="Times New Roman"/>
                        </a:rPr>
                        <a:t>CAN Change</a:t>
                      </a:r>
                      <a:endParaRPr lang="en-US" sz="2800" i="1" dirty="0">
                        <a:solidFill>
                          <a:srgbClr val="26262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CD7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Distance</a:t>
                      </a:r>
                      <a:r>
                        <a:rPr lang="en-US" sz="2800" dirty="0" smtClean="0">
                          <a:effectLst/>
                        </a:rPr>
                        <a:t>: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 smtClean="0">
                          <a:effectLst/>
                        </a:rPr>
                        <a:t>Far Apart!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7079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262626"/>
                          </a:solidFill>
                          <a:effectLst/>
                        </a:rPr>
                        <a:t>Fluid</a:t>
                      </a:r>
                      <a:r>
                        <a:rPr lang="en-US" sz="2800" dirty="0" smtClean="0">
                          <a:solidFill>
                            <a:srgbClr val="262626"/>
                          </a:solidFill>
                          <a:effectLst/>
                        </a:rPr>
                        <a:t>?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1" dirty="0" smtClean="0">
                          <a:solidFill>
                            <a:srgbClr val="262626"/>
                          </a:solidFill>
                          <a:effectLst/>
                          <a:latin typeface="Times New Roman"/>
                          <a:ea typeface="Times New Roman"/>
                        </a:rPr>
                        <a:t>YES</a:t>
                      </a:r>
                      <a:endParaRPr lang="en-US" sz="2800" i="1" dirty="0">
                        <a:solidFill>
                          <a:srgbClr val="26262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CD7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Energy</a:t>
                      </a:r>
                      <a:r>
                        <a:rPr lang="en-US" sz="2800" dirty="0" smtClean="0">
                          <a:effectLst/>
                        </a:rPr>
                        <a:t>:</a:t>
                      </a:r>
                      <a:endParaRPr lang="en-US" sz="28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 smtClean="0">
                          <a:effectLst/>
                          <a:latin typeface="Times New Roman"/>
                          <a:ea typeface="Times New Roman"/>
                        </a:rPr>
                        <a:t>More</a:t>
                      </a:r>
                      <a:r>
                        <a:rPr lang="en-US" sz="2800" b="1" i="1" baseline="0" dirty="0" smtClean="0">
                          <a:effectLst/>
                          <a:latin typeface="Times New Roman"/>
                          <a:ea typeface="Times New Roman"/>
                        </a:rPr>
                        <a:t> energy than Liquid</a:t>
                      </a:r>
                      <a:endParaRPr lang="en-US" sz="28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509133"/>
          </a:xfrm>
        </p:spPr>
        <p:txBody>
          <a:bodyPr/>
          <a:lstStyle/>
          <a:p>
            <a:r>
              <a:rPr lang="en-US" dirty="0"/>
              <a:t>What is a </a:t>
            </a:r>
            <a:r>
              <a:rPr lang="en-US" b="1" dirty="0" smtClean="0"/>
              <a:t>Gas</a:t>
            </a:r>
            <a:r>
              <a:rPr lang="en-US" dirty="0" smtClean="0"/>
              <a:t>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588" y="3243943"/>
            <a:ext cx="2313761" cy="1834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91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What is a </a:t>
            </a:r>
            <a:r>
              <a:rPr lang="en-US" sz="4800" b="1" dirty="0"/>
              <a:t>Plasma</a:t>
            </a:r>
            <a:r>
              <a:rPr lang="en-US" sz="4800" dirty="0"/>
              <a:t>?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971" y="1285923"/>
            <a:ext cx="2144486" cy="5087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443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mass?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872" y="1279858"/>
            <a:ext cx="7816218" cy="4056062"/>
          </a:xfrm>
        </p:spPr>
        <p:txBody>
          <a:bodyPr/>
          <a:lstStyle/>
          <a:p>
            <a:pPr>
              <a:buNone/>
            </a:pPr>
            <a:r>
              <a:rPr lang="en-US" sz="4000" dirty="0"/>
              <a:t>Amount of </a:t>
            </a:r>
            <a:r>
              <a:rPr lang="en-US" sz="4000" dirty="0">
                <a:solidFill>
                  <a:srgbClr val="FF0000"/>
                </a:solidFill>
              </a:rPr>
              <a:t>matter</a:t>
            </a:r>
            <a:r>
              <a:rPr lang="en-US" sz="4000" dirty="0"/>
              <a:t> contained in an object. (count the atoms!</a:t>
            </a:r>
            <a:r>
              <a:rPr lang="en-US" sz="4000" dirty="0" smtClean="0"/>
              <a:t>)</a:t>
            </a:r>
          </a:p>
          <a:p>
            <a:pPr>
              <a:buNone/>
            </a:pPr>
            <a:r>
              <a:rPr lang="en-US" sz="4000" dirty="0" smtClean="0">
                <a:solidFill>
                  <a:srgbClr val="008000"/>
                </a:solidFill>
              </a:rPr>
              <a:t>Determined by comparing to a standard like a 1 kg cube of platinum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balan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3239" y="2551958"/>
            <a:ext cx="2317750" cy="2317750"/>
          </a:xfrm>
          <a:prstGeom prst="rect">
            <a:avLst/>
          </a:prstGeom>
        </p:spPr>
      </p:pic>
      <p:sp>
        <p:nvSpPr>
          <p:cNvPr id="5" name="Cube 4"/>
          <p:cNvSpPr/>
          <p:nvPr/>
        </p:nvSpPr>
        <p:spPr>
          <a:xfrm>
            <a:off x="8364090" y="3481038"/>
            <a:ext cx="489846" cy="459589"/>
          </a:xfrm>
          <a:prstGeom prst="cub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0707076"/>
              </p:ext>
            </p:extLst>
          </p:nvPr>
        </p:nvGraphicFramePr>
        <p:xfrm>
          <a:off x="761996" y="1655741"/>
          <a:ext cx="8142517" cy="48752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3860"/>
                <a:gridCol w="2713860"/>
                <a:gridCol w="2714797"/>
              </a:tblGrid>
              <a:tr h="105353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EXTENSIVE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PROPERTIES</a:t>
                      </a:r>
                      <a:endParaRPr lang="en-US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BEHAVIOR OF PARTICLES</a:t>
                      </a:r>
                      <a:endParaRPr lang="en-US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DRAWING OF PARTICLES</a:t>
                      </a:r>
                      <a:endParaRPr lang="en-US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27079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Volume</a:t>
                      </a:r>
                      <a:r>
                        <a:rPr lang="en-US" sz="2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: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CAN</a:t>
                      </a:r>
                      <a:r>
                        <a:rPr lang="en-US" sz="2800" i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80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Change</a:t>
                      </a:r>
                      <a:endParaRPr lang="en-US" sz="2800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Motion</a:t>
                      </a:r>
                      <a:r>
                        <a:rPr lang="en-US" sz="2800" dirty="0" smtClean="0">
                          <a:effectLst/>
                        </a:rPr>
                        <a:t>: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 smtClean="0">
                          <a:effectLst/>
                          <a:latin typeface="Times New Roman"/>
                          <a:ea typeface="Times New Roman"/>
                        </a:rPr>
                        <a:t>Move</a:t>
                      </a:r>
                      <a:r>
                        <a:rPr lang="en-US" sz="2800" b="1" i="1" baseline="0" dirty="0" smtClean="0">
                          <a:effectLst/>
                          <a:latin typeface="Times New Roman"/>
                          <a:ea typeface="Times New Roman"/>
                        </a:rPr>
                        <a:t> Around</a:t>
                      </a:r>
                      <a:endParaRPr lang="en-US" sz="28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3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27079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Shape</a:t>
                      </a:r>
                      <a:r>
                        <a:rPr lang="en-US" sz="2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: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CAN Change</a:t>
                      </a:r>
                      <a:endParaRPr lang="en-US" sz="2800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Distance</a:t>
                      </a:r>
                      <a:r>
                        <a:rPr lang="en-US" sz="2800" dirty="0" smtClean="0">
                          <a:effectLst/>
                        </a:rPr>
                        <a:t>: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 smtClean="0">
                          <a:effectLst/>
                        </a:rPr>
                        <a:t>Far Apart!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7079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Fluid</a:t>
                      </a:r>
                      <a:r>
                        <a:rPr lang="en-US" sz="2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?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YES</a:t>
                      </a:r>
                      <a:endParaRPr lang="en-US" sz="2800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Energy</a:t>
                      </a:r>
                      <a:r>
                        <a:rPr lang="en-US" sz="2800" dirty="0" smtClean="0">
                          <a:effectLst/>
                        </a:rPr>
                        <a:t>:</a:t>
                      </a:r>
                      <a:endParaRPr lang="en-US" sz="28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 smtClean="0">
                          <a:effectLst/>
                          <a:latin typeface="Times New Roman"/>
                          <a:ea typeface="Times New Roman"/>
                        </a:rPr>
                        <a:t>More</a:t>
                      </a:r>
                      <a:r>
                        <a:rPr lang="en-US" sz="2800" b="1" i="1" baseline="0" dirty="0" smtClean="0">
                          <a:effectLst/>
                          <a:latin typeface="Times New Roman"/>
                          <a:ea typeface="Times New Roman"/>
                        </a:rPr>
                        <a:t> energy than Gas</a:t>
                      </a:r>
                      <a:endParaRPr lang="en-US" sz="28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239486"/>
            <a:ext cx="7313613" cy="772886"/>
          </a:xfrm>
        </p:spPr>
        <p:txBody>
          <a:bodyPr/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What </a:t>
            </a:r>
            <a:r>
              <a:rPr lang="en-US" sz="4000" dirty="0"/>
              <a:t>is a </a:t>
            </a:r>
            <a:r>
              <a:rPr lang="en-US" sz="4000" b="1" dirty="0" smtClean="0"/>
              <a:t>Plasma</a:t>
            </a:r>
            <a:r>
              <a:rPr lang="en-US" sz="4000" dirty="0" smtClean="0"/>
              <a:t>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Like a gas, with positive and negative particles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350588" y="3243943"/>
            <a:ext cx="2793412" cy="2409882"/>
            <a:chOff x="6350588" y="3243943"/>
            <a:chExt cx="2313761" cy="183447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0588" y="3243943"/>
              <a:ext cx="2313761" cy="1834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6825343" y="3853543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+</a:t>
              </a:r>
              <a:endParaRPr lang="en-US" sz="28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228013" y="3570162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+</a:t>
              </a:r>
              <a:endParaRPr lang="en-US" sz="28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282543" y="3744333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+</a:t>
              </a:r>
              <a:endParaRPr lang="en-US" sz="28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282543" y="4310743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+</a:t>
              </a:r>
              <a:endParaRPr lang="en-US" sz="28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792585" y="4310743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+</a:t>
              </a:r>
              <a:endParaRPr lang="en-US" sz="28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944985" y="3744333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_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923213" y="3373513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_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585857" y="4161178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820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0859" y="1359795"/>
            <a:ext cx="6477000" cy="1914144"/>
          </a:xfrm>
        </p:spPr>
        <p:txBody>
          <a:bodyPr/>
          <a:lstStyle/>
          <a:p>
            <a:r>
              <a:rPr lang="en-US" b="1" dirty="0" smtClean="0"/>
              <a:t>Change in State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3601319"/>
            <a:ext cx="6477000" cy="1174088"/>
          </a:xfrm>
        </p:spPr>
        <p:txBody>
          <a:bodyPr>
            <a:normAutofit/>
          </a:bodyPr>
          <a:lstStyle/>
          <a:p>
            <a:r>
              <a:rPr lang="en-US" sz="2400" b="1" i="1" dirty="0" smtClean="0"/>
              <a:t>Evaporation, Condensation, Melting, Freezing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375708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267" y="341978"/>
            <a:ext cx="3734873" cy="622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1918951" y="448614"/>
            <a:ext cx="0" cy="569246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4207097" y="4275784"/>
            <a:ext cx="0" cy="121061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196365" y="2344731"/>
            <a:ext cx="0" cy="121061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18940" y="2431961"/>
            <a:ext cx="17000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Increase in Energy (Heat)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41652" y="4920717"/>
            <a:ext cx="1162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Melting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2848" y="2869031"/>
            <a:ext cx="1712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Evaporation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697490" y="2439782"/>
            <a:ext cx="328613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060" y="4231742"/>
            <a:ext cx="328613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026102" y="2637453"/>
            <a:ext cx="1924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Condensation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26103" y="4659107"/>
            <a:ext cx="1401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Freezing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53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between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enough time – video clip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7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034" y="1905134"/>
            <a:ext cx="7313613" cy="868362"/>
          </a:xfrm>
        </p:spPr>
        <p:txBody>
          <a:bodyPr/>
          <a:lstStyle/>
          <a:p>
            <a:r>
              <a:rPr lang="en-US" dirty="0" smtClean="0"/>
              <a:t>More to Know about Matter!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56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pure substance?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8229600" cy="4056062"/>
          </a:xfrm>
        </p:spPr>
        <p:txBody>
          <a:bodyPr/>
          <a:lstStyle/>
          <a:p>
            <a:pPr>
              <a:buNone/>
            </a:pPr>
            <a:r>
              <a:rPr lang="en-US" sz="4000" dirty="0" smtClean="0"/>
              <a:t>Made of only </a:t>
            </a:r>
            <a:r>
              <a:rPr lang="en-US" sz="4000" dirty="0" smtClean="0">
                <a:solidFill>
                  <a:srgbClr val="FF0000"/>
                </a:solidFill>
              </a:rPr>
              <a:t>one type of matter.</a:t>
            </a:r>
          </a:p>
          <a:p>
            <a:pPr>
              <a:buNone/>
            </a:pPr>
            <a:r>
              <a:rPr lang="en-US" sz="4000" dirty="0" smtClean="0"/>
              <a:t>It’s </a:t>
            </a:r>
            <a:r>
              <a:rPr lang="en-US" sz="4000" dirty="0" smtClean="0">
                <a:solidFill>
                  <a:srgbClr val="FF0000"/>
                </a:solidFill>
              </a:rPr>
              <a:t>the same </a:t>
            </a:r>
            <a:r>
              <a:rPr lang="en-US" sz="4000" dirty="0" smtClean="0"/>
              <a:t>throughout the sample.</a:t>
            </a:r>
          </a:p>
          <a:p>
            <a:pPr>
              <a:buNone/>
            </a:pPr>
            <a:r>
              <a:rPr lang="en-US" sz="4000" dirty="0" smtClean="0"/>
              <a:t>It has </a:t>
            </a:r>
            <a:r>
              <a:rPr lang="en-US" sz="4000" dirty="0" smtClean="0">
                <a:solidFill>
                  <a:srgbClr val="FF0000"/>
                </a:solidFill>
              </a:rPr>
              <a:t>definite</a:t>
            </a:r>
            <a:r>
              <a:rPr lang="en-US" sz="4000" dirty="0" smtClean="0"/>
              <a:t> properties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4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types of pure substances?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800" dirty="0" smtClean="0">
                <a:solidFill>
                  <a:srgbClr val="FF0000"/>
                </a:solidFill>
              </a:rPr>
              <a:t>Elements</a:t>
            </a:r>
            <a:r>
              <a:rPr lang="en-US" sz="4800" dirty="0" smtClean="0"/>
              <a:t> and </a:t>
            </a:r>
            <a:r>
              <a:rPr lang="en-US" sz="4800" dirty="0" smtClean="0">
                <a:solidFill>
                  <a:srgbClr val="FF0000"/>
                </a:solidFill>
              </a:rPr>
              <a:t>Compounds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59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Element?</a:t>
            </a:r>
            <a:endParaRPr lang="en-US" dirty="0"/>
          </a:p>
        </p:txBody>
      </p:sp>
      <p:pic>
        <p:nvPicPr>
          <p:cNvPr id="8" name="Picture 7" descr="copper pip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298950"/>
            <a:ext cx="2170959" cy="1899589"/>
          </a:xfrm>
          <a:prstGeom prst="rect">
            <a:avLst/>
          </a:prstGeom>
        </p:spPr>
      </p:pic>
      <p:pic>
        <p:nvPicPr>
          <p:cNvPr id="10" name="Picture 9" descr="diamo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5659" y="1371600"/>
            <a:ext cx="2302354" cy="2302354"/>
          </a:xfrm>
          <a:prstGeom prst="rect">
            <a:avLst/>
          </a:prstGeom>
        </p:spPr>
      </p:pic>
      <p:pic>
        <p:nvPicPr>
          <p:cNvPr id="11" name="Picture 10" descr="iron nai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3366" y="4298950"/>
            <a:ext cx="2476500" cy="1739900"/>
          </a:xfrm>
          <a:prstGeom prst="rect">
            <a:avLst/>
          </a:prstGeom>
        </p:spPr>
      </p:pic>
      <p:pic>
        <p:nvPicPr>
          <p:cNvPr id="12" name="Picture 11" descr="gold ba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6359" y="1371600"/>
            <a:ext cx="3289300" cy="246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Element?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600" dirty="0" smtClean="0"/>
              <a:t>Elements  – matter made of </a:t>
            </a:r>
            <a:r>
              <a:rPr lang="en-US" sz="3600" dirty="0" smtClean="0">
                <a:solidFill>
                  <a:srgbClr val="FF0000"/>
                </a:solidFill>
              </a:rPr>
              <a:t>all the same types </a:t>
            </a:r>
            <a:r>
              <a:rPr lang="en-US" sz="3600" dirty="0" smtClean="0"/>
              <a:t>of atoms</a:t>
            </a:r>
          </a:p>
          <a:p>
            <a:pPr>
              <a:buNone/>
            </a:pPr>
            <a:r>
              <a:rPr lang="en-US" sz="3600" dirty="0" smtClean="0"/>
              <a:t>      Chart of Elements is called the </a:t>
            </a:r>
            <a:r>
              <a:rPr lang="en-US" sz="3600" dirty="0" smtClean="0">
                <a:solidFill>
                  <a:srgbClr val="FF0000"/>
                </a:solidFill>
              </a:rPr>
              <a:t>Periodic Table</a:t>
            </a:r>
          </a:p>
          <a:p>
            <a:pPr>
              <a:buNone/>
            </a:pPr>
            <a:r>
              <a:rPr lang="en-US" sz="3600" dirty="0" smtClean="0"/>
              <a:t> </a:t>
            </a:r>
          </a:p>
          <a:p>
            <a:pPr>
              <a:buNone/>
            </a:pPr>
            <a:r>
              <a:rPr lang="en-US" sz="3600" dirty="0" smtClean="0"/>
              <a:t>     Examples:  Copper (Cu), Carbon (C), </a:t>
            </a:r>
            <a:r>
              <a:rPr lang="en-US" sz="3600" dirty="0" smtClean="0">
                <a:solidFill>
                  <a:srgbClr val="FF0000"/>
                </a:solidFill>
              </a:rPr>
              <a:t>Sodium</a:t>
            </a:r>
            <a:r>
              <a:rPr lang="en-US" sz="3600" dirty="0" smtClean="0"/>
              <a:t> (Na), Chlorine (Cl)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59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eriodic ta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647755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Weight?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313613" cy="4060371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8700" dirty="0"/>
              <a:t>The mass of something times the force of </a:t>
            </a:r>
            <a:r>
              <a:rPr lang="en-US" sz="8700" dirty="0">
                <a:solidFill>
                  <a:srgbClr val="FF0000"/>
                </a:solidFill>
              </a:rPr>
              <a:t>gravity</a:t>
            </a:r>
            <a:r>
              <a:rPr lang="en-US" sz="8700" dirty="0" smtClean="0"/>
              <a:t>.</a:t>
            </a:r>
          </a:p>
          <a:p>
            <a:pPr>
              <a:buNone/>
            </a:pPr>
            <a:r>
              <a:rPr lang="en-US" sz="8700" dirty="0" smtClean="0"/>
              <a:t> </a:t>
            </a:r>
            <a:r>
              <a:rPr lang="en-US" sz="8700" dirty="0"/>
              <a:t>Less gravity – weigh less!</a:t>
            </a:r>
            <a:endParaRPr lang="en-US" sz="87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ropa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8596" y="3791024"/>
            <a:ext cx="2552700" cy="255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Compound?</a:t>
            </a:r>
            <a:endParaRPr lang="en-US" dirty="0"/>
          </a:p>
        </p:txBody>
      </p:sp>
      <p:pic>
        <p:nvPicPr>
          <p:cNvPr id="4" name="Picture 3" descr="rusty nai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28" y="1826401"/>
            <a:ext cx="2637294" cy="1754999"/>
          </a:xfrm>
          <a:prstGeom prst="rect">
            <a:avLst/>
          </a:prstGeom>
        </p:spPr>
      </p:pic>
      <p:pic>
        <p:nvPicPr>
          <p:cNvPr id="6" name="Picture 5" descr="sugar cube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028" y="4267200"/>
            <a:ext cx="2247900" cy="1866900"/>
          </a:xfrm>
          <a:prstGeom prst="rect">
            <a:avLst/>
          </a:prstGeom>
        </p:spPr>
      </p:pic>
      <p:pic>
        <p:nvPicPr>
          <p:cNvPr id="7" name="Picture 6" descr="salt-shaker_3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4883" y="1161976"/>
            <a:ext cx="2033130" cy="2419424"/>
          </a:xfrm>
          <a:prstGeom prst="rect">
            <a:avLst/>
          </a:prstGeom>
        </p:spPr>
      </p:pic>
      <p:pic>
        <p:nvPicPr>
          <p:cNvPr id="8" name="Picture 7" descr="wate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0896" y="2990850"/>
            <a:ext cx="3187700" cy="2552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Compound?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250" y="1371599"/>
            <a:ext cx="8643750" cy="499808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200" dirty="0" smtClean="0"/>
              <a:t>Compounds  – matter made </a:t>
            </a:r>
            <a:r>
              <a:rPr lang="en-US" sz="3200" dirty="0" smtClean="0">
                <a:solidFill>
                  <a:srgbClr val="FF0000"/>
                </a:solidFill>
              </a:rPr>
              <a:t>of two or more types of atoms (elements)</a:t>
            </a:r>
            <a:r>
              <a:rPr lang="en-US" sz="3200" dirty="0" smtClean="0"/>
              <a:t> that are bonded together (also called molecules)</a:t>
            </a:r>
          </a:p>
          <a:p>
            <a:pPr>
              <a:buNone/>
            </a:pPr>
            <a:r>
              <a:rPr lang="en-US" sz="3200" dirty="0" smtClean="0"/>
              <a:t>    </a:t>
            </a:r>
          </a:p>
          <a:p>
            <a:pPr>
              <a:buNone/>
            </a:pP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Most matter in the world </a:t>
            </a:r>
            <a:r>
              <a:rPr lang="en-US" sz="3200" dirty="0" smtClean="0"/>
              <a:t>is in the form of compounds</a:t>
            </a:r>
          </a:p>
          <a:p>
            <a:pPr>
              <a:buNone/>
            </a:pPr>
            <a:r>
              <a:rPr lang="en-US" sz="3200" dirty="0" smtClean="0"/>
              <a:t> </a:t>
            </a:r>
          </a:p>
          <a:p>
            <a:pPr>
              <a:buNone/>
            </a:pPr>
            <a:r>
              <a:rPr lang="en-US" sz="3200" dirty="0" smtClean="0"/>
              <a:t>     Examples:  Water (H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O), Sugar (C</a:t>
            </a:r>
            <a:r>
              <a:rPr lang="en-US" sz="3200" baseline="-25000" dirty="0" smtClean="0"/>
              <a:t>6</a:t>
            </a:r>
            <a:r>
              <a:rPr lang="en-US" sz="3200" dirty="0" smtClean="0"/>
              <a:t>H</a:t>
            </a:r>
            <a:r>
              <a:rPr lang="en-US" sz="3200" baseline="-25000" dirty="0" smtClean="0"/>
              <a:t>12</a:t>
            </a:r>
            <a:r>
              <a:rPr lang="en-US" sz="3200" dirty="0" smtClean="0"/>
              <a:t>O</a:t>
            </a:r>
            <a:r>
              <a:rPr lang="en-US" sz="3200" baseline="-25000" dirty="0" smtClean="0"/>
              <a:t>6</a:t>
            </a:r>
            <a:r>
              <a:rPr lang="en-US" sz="3200" dirty="0" smtClean="0"/>
              <a:t>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2H</a:t>
            </a:r>
            <a:r>
              <a:rPr lang="en-US" baseline="-25000" dirty="0" smtClean="0"/>
              <a:t>2</a:t>
            </a:r>
            <a:r>
              <a:rPr lang="en-US" dirty="0" smtClean="0"/>
              <a:t>O </a:t>
            </a:r>
            <a:r>
              <a:rPr lang="en-US" dirty="0" smtClean="0">
                <a:latin typeface="Wingdings"/>
                <a:ea typeface="Wingdings"/>
                <a:cs typeface="Wingdings"/>
              </a:rPr>
              <a:t></a:t>
            </a:r>
            <a:r>
              <a:rPr lang="en-US" dirty="0" smtClean="0"/>
              <a:t> O</a:t>
            </a:r>
            <a:r>
              <a:rPr lang="en-US" baseline="-25000" dirty="0" smtClean="0"/>
              <a:t>2</a:t>
            </a:r>
            <a:r>
              <a:rPr lang="en-US" dirty="0" smtClean="0"/>
              <a:t>  + 2H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pic>
        <p:nvPicPr>
          <p:cNvPr id="5" name="Picture 4" descr="electrolysis of wa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273" y="1628074"/>
            <a:ext cx="4790145" cy="47265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Elements and Compounds different?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743" y="1802180"/>
            <a:ext cx="8504257" cy="4259610"/>
          </a:xfrm>
        </p:spPr>
        <p:txBody>
          <a:bodyPr/>
          <a:lstStyle/>
          <a:p>
            <a:pPr>
              <a:buNone/>
            </a:pPr>
            <a:r>
              <a:rPr lang="en-US" sz="4800" dirty="0" smtClean="0"/>
              <a:t>Elements </a:t>
            </a:r>
            <a:r>
              <a:rPr lang="en-US" sz="4800" dirty="0" smtClean="0">
                <a:solidFill>
                  <a:srgbClr val="FF0000"/>
                </a:solidFill>
              </a:rPr>
              <a:t>cannot be chemically broken down </a:t>
            </a:r>
            <a:r>
              <a:rPr lang="en-US" sz="4800" dirty="0" smtClean="0"/>
              <a:t>any further.</a:t>
            </a:r>
          </a:p>
          <a:p>
            <a:pPr>
              <a:buNone/>
            </a:pPr>
            <a:r>
              <a:rPr lang="en-US" sz="4800" dirty="0" smtClean="0"/>
              <a:t>Compounds </a:t>
            </a:r>
            <a:r>
              <a:rPr lang="en-US" sz="4800" dirty="0" smtClean="0">
                <a:solidFill>
                  <a:srgbClr val="FF0000"/>
                </a:solidFill>
              </a:rPr>
              <a:t>can</a:t>
            </a:r>
            <a:r>
              <a:rPr lang="en-US" sz="4800" dirty="0" smtClean="0"/>
              <a:t> be chemically broken down </a:t>
            </a:r>
            <a:r>
              <a:rPr lang="en-US" sz="4800" dirty="0" smtClean="0">
                <a:solidFill>
                  <a:srgbClr val="FF0000"/>
                </a:solidFill>
              </a:rPr>
              <a:t>into Elements.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2Na + Cl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</a:rPr>
              <a:t></a:t>
            </a:r>
            <a:r>
              <a:rPr lang="en-US" dirty="0" smtClean="0"/>
              <a:t>  2NaCl</a:t>
            </a:r>
            <a:br>
              <a:rPr lang="en-US" dirty="0" smtClean="0"/>
            </a:br>
            <a:r>
              <a:rPr lang="en-US" dirty="0" smtClean="0"/>
              <a:t>                </a:t>
            </a:r>
            <a:endParaRPr lang="en-US" dirty="0"/>
          </a:p>
        </p:txBody>
      </p:sp>
      <p:pic>
        <p:nvPicPr>
          <p:cNvPr id="4" name="Picture 3" descr="chlori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664" y="2237920"/>
            <a:ext cx="1928610" cy="2080399"/>
          </a:xfrm>
          <a:prstGeom prst="rect">
            <a:avLst/>
          </a:prstGeom>
        </p:spPr>
      </p:pic>
      <p:pic>
        <p:nvPicPr>
          <p:cNvPr id="5" name="Picture 4" descr="sodiu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37920"/>
            <a:ext cx="2773866" cy="20803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51726" y="3009584"/>
            <a:ext cx="15363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Wingdings"/>
                <a:ea typeface="Wingdings"/>
                <a:cs typeface="Wingdings"/>
              </a:rPr>
              <a:t></a:t>
            </a:r>
            <a:endParaRPr lang="en-US" sz="4000" dirty="0"/>
          </a:p>
        </p:txBody>
      </p:sp>
      <p:pic>
        <p:nvPicPr>
          <p:cNvPr id="7" name="Picture 6" descr="salt-shaker_3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9889" y="2237920"/>
            <a:ext cx="2373985" cy="28250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73866" y="3079751"/>
            <a:ext cx="7617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Zapf Dingbats"/>
                <a:ea typeface="Zapf Dingbats"/>
                <a:cs typeface="Zapf Dingbats"/>
              </a:rPr>
              <a:t>✚</a:t>
            </a:r>
            <a:endParaRPr lang="en-US" sz="4000" dirty="0"/>
          </a:p>
        </p:txBody>
      </p:sp>
      <p:pic>
        <p:nvPicPr>
          <p:cNvPr id="9" name="Picture 8" descr="chlorine deat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8234" y="4774305"/>
            <a:ext cx="2788004" cy="1775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elements and compounds have the same properties?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530" y="1731939"/>
            <a:ext cx="8119448" cy="465170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Properties of compounds are </a:t>
            </a:r>
            <a:r>
              <a:rPr lang="en-US" sz="4000" dirty="0" smtClean="0">
                <a:solidFill>
                  <a:srgbClr val="FF0000"/>
                </a:solidFill>
              </a:rPr>
              <a:t>different</a:t>
            </a:r>
            <a:r>
              <a:rPr lang="en-US" sz="4000" dirty="0" smtClean="0"/>
              <a:t> from the </a:t>
            </a:r>
            <a:r>
              <a:rPr lang="en-US" sz="4000" dirty="0" smtClean="0">
                <a:solidFill>
                  <a:srgbClr val="FF0000"/>
                </a:solidFill>
              </a:rPr>
              <a:t>properties</a:t>
            </a:r>
            <a:r>
              <a:rPr lang="en-US" sz="4000" dirty="0" smtClean="0"/>
              <a:t> of the elements they are  made of.</a:t>
            </a:r>
          </a:p>
          <a:p>
            <a:pPr>
              <a:buNone/>
            </a:pPr>
            <a:r>
              <a:rPr lang="en-US" sz="4000" dirty="0" smtClean="0"/>
              <a:t> </a:t>
            </a:r>
          </a:p>
          <a:p>
            <a:pPr>
              <a:buNone/>
            </a:pPr>
            <a:r>
              <a:rPr lang="en-US" sz="4000" dirty="0" smtClean="0"/>
              <a:t>     Example: Salt is made from sodium metal and toxic chlorine gas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mixture?</a:t>
            </a:r>
            <a:endParaRPr lang="en-US" dirty="0"/>
          </a:p>
        </p:txBody>
      </p:sp>
      <p:pic>
        <p:nvPicPr>
          <p:cNvPr id="4" name="Picture 3" descr="ice te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758" y="1615374"/>
            <a:ext cx="2857500" cy="2857500"/>
          </a:xfrm>
          <a:prstGeom prst="rect">
            <a:avLst/>
          </a:prstGeom>
        </p:spPr>
      </p:pic>
      <p:pic>
        <p:nvPicPr>
          <p:cNvPr id="5" name="Picture 4" descr="mixture - trailmi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7808" y="3805557"/>
            <a:ext cx="3238500" cy="2514600"/>
          </a:xfrm>
          <a:prstGeom prst="rect">
            <a:avLst/>
          </a:prstGeom>
        </p:spPr>
      </p:pic>
      <p:pic>
        <p:nvPicPr>
          <p:cNvPr id="7" name="Picture 6" descr="sala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8013" y="1371600"/>
            <a:ext cx="38100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mixture?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400" dirty="0" smtClean="0">
                <a:solidFill>
                  <a:srgbClr val="FF0000"/>
                </a:solidFill>
              </a:rPr>
              <a:t>Two or more substances </a:t>
            </a:r>
            <a:r>
              <a:rPr lang="en-US" sz="4400" dirty="0" smtClean="0"/>
              <a:t>“mixed” together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the parts of a mixture lose their properties?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400" dirty="0" smtClean="0">
                <a:solidFill>
                  <a:srgbClr val="FF0000"/>
                </a:solidFill>
              </a:rPr>
              <a:t>NO</a:t>
            </a:r>
            <a:r>
              <a:rPr lang="en-US" sz="4400" dirty="0" smtClean="0"/>
              <a:t>! There is </a:t>
            </a:r>
            <a:r>
              <a:rPr lang="en-US" sz="4400" dirty="0" smtClean="0">
                <a:solidFill>
                  <a:srgbClr val="FF0000"/>
                </a:solidFill>
              </a:rPr>
              <a:t>no bonding </a:t>
            </a:r>
            <a:r>
              <a:rPr lang="en-US" sz="4400" dirty="0" smtClean="0"/>
              <a:t>in a mixture. </a:t>
            </a:r>
          </a:p>
          <a:p>
            <a:pPr>
              <a:buNone/>
            </a:pPr>
            <a:r>
              <a:rPr lang="en-US" sz="4400" dirty="0" smtClean="0"/>
              <a:t>The substances in the mixture </a:t>
            </a:r>
            <a:r>
              <a:rPr lang="en-US" sz="4400" dirty="0" smtClean="0">
                <a:solidFill>
                  <a:srgbClr val="FF0000"/>
                </a:solidFill>
              </a:rPr>
              <a:t>keep</a:t>
            </a:r>
            <a:r>
              <a:rPr lang="en-US" sz="4400" dirty="0" smtClean="0"/>
              <a:t> their individual </a:t>
            </a:r>
            <a:r>
              <a:rPr lang="en-US" sz="4400" dirty="0" smtClean="0">
                <a:solidFill>
                  <a:srgbClr val="FF0000"/>
                </a:solidFill>
              </a:rPr>
              <a:t>properties</a:t>
            </a:r>
            <a:r>
              <a:rPr lang="en-US" sz="4400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the parts of a mixture be separated?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YES! </a:t>
            </a:r>
            <a:r>
              <a:rPr lang="en-US" sz="4000" dirty="0" smtClean="0"/>
              <a:t>The </a:t>
            </a:r>
            <a:r>
              <a:rPr lang="en-US" sz="4000" dirty="0" smtClean="0">
                <a:solidFill>
                  <a:srgbClr val="FF0000"/>
                </a:solidFill>
              </a:rPr>
              <a:t>physical</a:t>
            </a:r>
            <a:r>
              <a:rPr lang="en-US" sz="4000" dirty="0" smtClean="0"/>
              <a:t> properties of the substances can be </a:t>
            </a:r>
            <a:r>
              <a:rPr lang="en-US" sz="4000" dirty="0" smtClean="0">
                <a:solidFill>
                  <a:srgbClr val="FF0000"/>
                </a:solidFill>
              </a:rPr>
              <a:t>used</a:t>
            </a:r>
            <a:r>
              <a:rPr lang="en-US" sz="4000" dirty="0" smtClean="0"/>
              <a:t> to separate them from the mixture.</a:t>
            </a:r>
          </a:p>
          <a:p>
            <a:pPr>
              <a:buNone/>
            </a:pPr>
            <a:r>
              <a:rPr lang="en-US" sz="4000" dirty="0" smtClean="0"/>
              <a:t>Example: Salt in water – evaporate the water away and get the salt back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shing_Scal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2444" r="-32444"/>
          <a:stretch>
            <a:fillRect/>
          </a:stretch>
        </p:blipFill>
        <p:spPr>
          <a:xfrm>
            <a:off x="3479019" y="2264844"/>
            <a:ext cx="6548030" cy="4056062"/>
          </a:xfrm>
        </p:spPr>
      </p:pic>
      <p:sp>
        <p:nvSpPr>
          <p:cNvPr id="5" name="TextBox 4"/>
          <p:cNvSpPr txBox="1"/>
          <p:nvPr/>
        </p:nvSpPr>
        <p:spPr>
          <a:xfrm>
            <a:off x="441602" y="377997"/>
            <a:ext cx="71961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8000"/>
                </a:solidFill>
              </a:rPr>
              <a:t>The measurement of weight is based on the pushing or pulling down of a standardized spring scale.</a:t>
            </a:r>
            <a:endParaRPr lang="en-US" sz="3600" b="1" dirty="0">
              <a:solidFill>
                <a:srgbClr val="008000"/>
              </a:solidFill>
            </a:endParaRPr>
          </a:p>
        </p:txBody>
      </p:sp>
      <p:pic>
        <p:nvPicPr>
          <p:cNvPr id="6" name="Picture 5" descr="weight sca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718" y="2799329"/>
            <a:ext cx="3944123" cy="3789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mixture?</a:t>
            </a:r>
            <a:endParaRPr lang="en-US" dirty="0"/>
          </a:p>
        </p:txBody>
      </p:sp>
      <p:pic>
        <p:nvPicPr>
          <p:cNvPr id="4" name="Picture 3" descr="ice te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758" y="1615374"/>
            <a:ext cx="2857500" cy="2857500"/>
          </a:xfrm>
          <a:prstGeom prst="rect">
            <a:avLst/>
          </a:prstGeom>
        </p:spPr>
      </p:pic>
      <p:pic>
        <p:nvPicPr>
          <p:cNvPr id="5" name="Picture 4" descr="mixture - trailmi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7808" y="3805557"/>
            <a:ext cx="3238500" cy="2514600"/>
          </a:xfrm>
          <a:prstGeom prst="rect">
            <a:avLst/>
          </a:prstGeom>
        </p:spPr>
      </p:pic>
      <p:pic>
        <p:nvPicPr>
          <p:cNvPr id="7" name="Picture 6" descr="sala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8013" y="1371600"/>
            <a:ext cx="38100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there different types of mixtures?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364" y="2039840"/>
            <a:ext cx="8532636" cy="4056062"/>
          </a:xfrm>
        </p:spPr>
        <p:txBody>
          <a:bodyPr/>
          <a:lstStyle/>
          <a:p>
            <a:pPr>
              <a:buNone/>
            </a:pPr>
            <a:r>
              <a:rPr lang="en-US" sz="4000" dirty="0" smtClean="0"/>
              <a:t>Yes - </a:t>
            </a:r>
          </a:p>
          <a:p>
            <a:pPr>
              <a:buNone/>
            </a:pPr>
            <a:r>
              <a:rPr lang="en-US" sz="4000" dirty="0" smtClean="0"/>
              <a:t>    </a:t>
            </a:r>
            <a:r>
              <a:rPr lang="en-US" sz="4000" dirty="0" smtClean="0">
                <a:solidFill>
                  <a:srgbClr val="FF0000"/>
                </a:solidFill>
              </a:rPr>
              <a:t>Homogeneous</a:t>
            </a:r>
            <a:r>
              <a:rPr lang="en-US" sz="4000" dirty="0" smtClean="0"/>
              <a:t> and </a:t>
            </a:r>
            <a:r>
              <a:rPr lang="en-US" sz="4000" dirty="0" smtClean="0">
                <a:solidFill>
                  <a:srgbClr val="FF0000"/>
                </a:solidFill>
              </a:rPr>
              <a:t>Heterogeneous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homogeneous mixture?</a:t>
            </a:r>
            <a:endParaRPr lang="en-US" dirty="0"/>
          </a:p>
        </p:txBody>
      </p:sp>
      <p:pic>
        <p:nvPicPr>
          <p:cNvPr id="6" name="Picture 5" descr="pudd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697" y="2828143"/>
            <a:ext cx="3780736" cy="3284514"/>
          </a:xfrm>
          <a:prstGeom prst="rect">
            <a:avLst/>
          </a:prstGeom>
        </p:spPr>
      </p:pic>
      <p:pic>
        <p:nvPicPr>
          <p:cNvPr id="7" name="Picture 6" descr="vineg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6923" y="1730837"/>
            <a:ext cx="2857500" cy="2857500"/>
          </a:xfrm>
          <a:prstGeom prst="rect">
            <a:avLst/>
          </a:prstGeom>
        </p:spPr>
      </p:pic>
      <p:pic>
        <p:nvPicPr>
          <p:cNvPr id="9" name="Picture 8" descr="toothpaste on brus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4423" y="3788557"/>
            <a:ext cx="3492500" cy="232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homogeneous mixture?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4000" dirty="0" smtClean="0"/>
              <a:t>The mixture looks the </a:t>
            </a:r>
            <a:r>
              <a:rPr lang="en-US" sz="4000" dirty="0" smtClean="0">
                <a:solidFill>
                  <a:srgbClr val="FF0000"/>
                </a:solidFill>
              </a:rPr>
              <a:t>same throughout. </a:t>
            </a:r>
          </a:p>
          <a:p>
            <a:pPr>
              <a:buNone/>
            </a:pPr>
            <a:r>
              <a:rPr lang="en-US" sz="4000" dirty="0" smtClean="0"/>
              <a:t> </a:t>
            </a:r>
          </a:p>
          <a:p>
            <a:pPr>
              <a:buNone/>
            </a:pPr>
            <a:r>
              <a:rPr lang="en-US" sz="4000" dirty="0" smtClean="0"/>
              <a:t>Example: Salt in water – can’t see the salt – looks like clear water</a:t>
            </a:r>
          </a:p>
          <a:p>
            <a:pPr>
              <a:buNone/>
            </a:pPr>
            <a:r>
              <a:rPr lang="en-US" sz="4000" dirty="0" smtClean="0"/>
              <a:t>                 coffee, tea, toothpaste,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solution?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000" dirty="0" smtClean="0"/>
              <a:t>A type of homogeneous mixture, like salt in water.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easy to separate the parts of a homogeneous mixture?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NO! </a:t>
            </a:r>
            <a:r>
              <a:rPr lang="en-US" sz="4000" dirty="0" smtClean="0"/>
              <a:t>It takes </a:t>
            </a:r>
            <a:r>
              <a:rPr lang="en-US" sz="4000" b="1" dirty="0" smtClean="0">
                <a:solidFill>
                  <a:srgbClr val="FF0000"/>
                </a:solidFill>
              </a:rPr>
              <a:t>a lot of energy</a:t>
            </a:r>
          </a:p>
          <a:p>
            <a:pPr>
              <a:buNone/>
            </a:pPr>
            <a:r>
              <a:rPr lang="en-US" sz="4000" dirty="0" smtClean="0"/>
              <a:t> Example: Salt in water – must boil the water away from the salt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heterogeneous mixture?</a:t>
            </a:r>
            <a:endParaRPr lang="en-US" dirty="0"/>
          </a:p>
        </p:txBody>
      </p:sp>
      <p:pic>
        <p:nvPicPr>
          <p:cNvPr id="4" name="Picture 3" descr="salad dress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6560" y="3170870"/>
            <a:ext cx="2743200" cy="2743200"/>
          </a:xfrm>
          <a:prstGeom prst="rect">
            <a:avLst/>
          </a:prstGeom>
        </p:spPr>
      </p:pic>
      <p:pic>
        <p:nvPicPr>
          <p:cNvPr id="6" name="Picture 5" descr="sand in wa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627" y="2535870"/>
            <a:ext cx="5080000" cy="3378200"/>
          </a:xfrm>
          <a:prstGeom prst="rect">
            <a:avLst/>
          </a:prstGeom>
        </p:spPr>
      </p:pic>
      <p:pic>
        <p:nvPicPr>
          <p:cNvPr id="5" name="Picture 4" descr="Mixtures - m&amp;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013" y="2005660"/>
            <a:ext cx="3302000" cy="246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heterogeneous mixture?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The mixture </a:t>
            </a:r>
            <a:r>
              <a:rPr lang="en-US" sz="4000" dirty="0" smtClean="0">
                <a:solidFill>
                  <a:srgbClr val="FF0000"/>
                </a:solidFill>
              </a:rPr>
              <a:t>does not look </a:t>
            </a:r>
            <a:r>
              <a:rPr lang="en-US" sz="4000" dirty="0" smtClean="0"/>
              <a:t>the same throughout. You can see the different substances.</a:t>
            </a:r>
          </a:p>
          <a:p>
            <a:pPr>
              <a:buNone/>
            </a:pPr>
            <a:r>
              <a:rPr lang="en-US" sz="4000" dirty="0" smtClean="0"/>
              <a:t> Example: Oil and Water, Sand and Water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easy to separate the parts of a heterogeneous mixture?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724540" cy="45960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YES    </a:t>
            </a:r>
            <a:r>
              <a:rPr lang="en-US" sz="4000" dirty="0" smtClean="0"/>
              <a:t>It does not take a </a:t>
            </a:r>
            <a:r>
              <a:rPr lang="en-US" sz="4000" dirty="0" smtClean="0">
                <a:solidFill>
                  <a:srgbClr val="FF0000"/>
                </a:solidFill>
              </a:rPr>
              <a:t>lot of energy</a:t>
            </a:r>
            <a:r>
              <a:rPr lang="en-US" sz="4000" dirty="0" smtClean="0"/>
              <a:t>.</a:t>
            </a:r>
          </a:p>
          <a:p>
            <a:pPr>
              <a:buNone/>
            </a:pPr>
            <a:r>
              <a:rPr lang="en-US" sz="4000" dirty="0" smtClean="0"/>
              <a:t> Example: Decant (pour off) the oil way from the water. Filter the sand away from the water.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http://www.bbc.co.uk/bitesize/ks3/science/chemical_material_behaviour/compounds_mixtures/activity/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1086076"/>
          </a:xfrm>
        </p:spPr>
        <p:txBody>
          <a:bodyPr/>
          <a:lstStyle/>
          <a:p>
            <a:r>
              <a:rPr lang="en-US" sz="4800" dirty="0" smtClean="0"/>
              <a:t> </a:t>
            </a:r>
            <a:r>
              <a:rPr lang="en-US" sz="3600" dirty="0" smtClean="0"/>
              <a:t>The moon has less gravity than Earth – go there and you weigh less.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46" y="1828801"/>
            <a:ext cx="8093936" cy="4069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162800" cy="1143000"/>
          </a:xfrm>
        </p:spPr>
        <p:txBody>
          <a:bodyPr/>
          <a:lstStyle/>
          <a:p>
            <a:r>
              <a:rPr lang="en-US" sz="3200" b="1" dirty="0" smtClean="0">
                <a:latin typeface="Comic Sans MS" pitchFamily="66" charset="0"/>
              </a:rPr>
              <a:t>On bottom of page add:</a:t>
            </a:r>
            <a:r>
              <a:rPr lang="en-US" sz="3200" dirty="0" smtClean="0">
                <a:solidFill>
                  <a:srgbClr val="FFA27C"/>
                </a:solidFill>
                <a:latin typeface="Comic Sans MS" pitchFamily="66" charset="0"/>
              </a:rPr>
              <a:t/>
            </a:r>
            <a:br>
              <a:rPr lang="en-US" sz="3200" dirty="0" smtClean="0">
                <a:solidFill>
                  <a:srgbClr val="FFA27C"/>
                </a:solidFill>
                <a:latin typeface="Comic Sans MS" pitchFamily="66" charset="0"/>
              </a:rPr>
            </a:br>
            <a:r>
              <a:rPr lang="en-US" sz="4000" b="1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Comic Sans MS" pitchFamily="66" charset="0"/>
              </a:rPr>
              <a:t>Matter </a:t>
            </a:r>
            <a:r>
              <a:rPr lang="en-US" sz="4000" b="1" dirty="0">
                <a:solidFill>
                  <a:schemeClr val="accent2">
                    <a:lumMod val="75000"/>
                    <a:lumOff val="25000"/>
                  </a:schemeClr>
                </a:solidFill>
                <a:latin typeface="Comic Sans MS" pitchFamily="66" charset="0"/>
              </a:rPr>
              <a:t>Flowchart</a:t>
            </a:r>
          </a:p>
        </p:txBody>
      </p:sp>
      <p:sp>
        <p:nvSpPr>
          <p:cNvPr id="84996" name="Text Box 4"/>
          <p:cNvSpPr txBox="1">
            <a:spLocks noChangeAspect="1" noChangeArrowheads="1"/>
          </p:cNvSpPr>
          <p:nvPr/>
        </p:nvSpPr>
        <p:spPr bwMode="auto">
          <a:xfrm>
            <a:off x="3490913" y="1787525"/>
            <a:ext cx="2151062" cy="609600"/>
          </a:xfrm>
          <a:prstGeom prst="rect">
            <a:avLst/>
          </a:prstGeom>
          <a:solidFill>
            <a:srgbClr val="008000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200"/>
              </a:spcBef>
            </a:pPr>
            <a:r>
              <a:rPr kumimoji="1" lang="en-US" sz="3600" i="0" noProof="1">
                <a:solidFill>
                  <a:schemeClr val="bg2"/>
                </a:solidFill>
              </a:rPr>
              <a:t>MATTER</a:t>
            </a:r>
            <a:endParaRPr kumimoji="1" lang="en-US" sz="2400" i="0" noProof="1">
              <a:solidFill>
                <a:schemeClr val="bg2"/>
              </a:solidFill>
            </a:endParaRPr>
          </a:p>
        </p:txBody>
      </p:sp>
      <p:sp>
        <p:nvSpPr>
          <p:cNvPr id="84997" name="Text Box 5">
            <a:hlinkClick r:id="rId3" action="ppaction://hlinksldjump"/>
          </p:cNvPr>
          <p:cNvSpPr txBox="1">
            <a:spLocks noChangeAspect="1" noChangeArrowheads="1"/>
          </p:cNvSpPr>
          <p:nvPr/>
        </p:nvSpPr>
        <p:spPr bwMode="auto">
          <a:xfrm>
            <a:off x="3327400" y="2744788"/>
            <a:ext cx="24892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kumimoji="1" lang="en-US" i="0" noProof="1"/>
              <a:t>Can it be physically separated?</a:t>
            </a:r>
          </a:p>
        </p:txBody>
      </p:sp>
      <p:sp>
        <p:nvSpPr>
          <p:cNvPr id="84998" name="Line 6"/>
          <p:cNvSpPr>
            <a:spLocks noChangeAspect="1" noChangeShapeType="1"/>
          </p:cNvSpPr>
          <p:nvPr/>
        </p:nvSpPr>
        <p:spPr bwMode="auto">
          <a:xfrm>
            <a:off x="4572000" y="2397125"/>
            <a:ext cx="0" cy="373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4999" name="Text Box 7"/>
          <p:cNvSpPr txBox="1">
            <a:spLocks noChangeAspect="1" noChangeArrowheads="1"/>
          </p:cNvSpPr>
          <p:nvPr/>
        </p:nvSpPr>
        <p:spPr bwMode="auto">
          <a:xfrm>
            <a:off x="155575" y="5106988"/>
            <a:ext cx="2114550" cy="995362"/>
          </a:xfrm>
          <a:prstGeom prst="rect">
            <a:avLst/>
          </a:prstGeom>
          <a:solidFill>
            <a:srgbClr val="008000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200"/>
              </a:spcBef>
            </a:pPr>
            <a:r>
              <a:rPr kumimoji="1" lang="en-US" sz="2000" i="0" noProof="1">
                <a:solidFill>
                  <a:schemeClr val="bg2"/>
                </a:solidFill>
              </a:rPr>
              <a:t>Homogeneous Mixture</a:t>
            </a:r>
          </a:p>
          <a:p>
            <a:r>
              <a:rPr kumimoji="1" lang="en-US" sz="2000" i="0">
                <a:solidFill>
                  <a:schemeClr val="bg2"/>
                </a:solidFill>
              </a:rPr>
              <a:t>(solution)</a:t>
            </a:r>
            <a:endParaRPr kumimoji="1" lang="en-US" sz="2400" b="0" i="0">
              <a:solidFill>
                <a:schemeClr val="bg2"/>
              </a:solidFill>
            </a:endParaRPr>
          </a:p>
        </p:txBody>
      </p:sp>
      <p:sp>
        <p:nvSpPr>
          <p:cNvPr id="85000" name="Text Box 8"/>
          <p:cNvSpPr txBox="1">
            <a:spLocks noChangeAspect="1" noChangeArrowheads="1"/>
          </p:cNvSpPr>
          <p:nvPr/>
        </p:nvSpPr>
        <p:spPr bwMode="auto">
          <a:xfrm>
            <a:off x="2395538" y="5106988"/>
            <a:ext cx="2114550" cy="995362"/>
          </a:xfrm>
          <a:prstGeom prst="rect">
            <a:avLst/>
          </a:prstGeom>
          <a:solidFill>
            <a:srgbClr val="008000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800"/>
              </a:spcBef>
            </a:pPr>
            <a:r>
              <a:rPr kumimoji="1" lang="en-US" sz="2000" i="0" noProof="1">
                <a:solidFill>
                  <a:schemeClr val="bg2"/>
                </a:solidFill>
              </a:rPr>
              <a:t>Heterogeneous Mixture</a:t>
            </a:r>
            <a:endParaRPr kumimoji="1" lang="en-US" sz="2000" i="0" noProof="1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85001" name="Text Box 9"/>
          <p:cNvSpPr txBox="1">
            <a:spLocks noChangeAspect="1" noChangeArrowheads="1"/>
          </p:cNvSpPr>
          <p:nvPr/>
        </p:nvSpPr>
        <p:spPr bwMode="auto">
          <a:xfrm>
            <a:off x="4633913" y="5106988"/>
            <a:ext cx="2114550" cy="995362"/>
          </a:xfrm>
          <a:prstGeom prst="rect">
            <a:avLst/>
          </a:prstGeom>
          <a:solidFill>
            <a:srgbClr val="008000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kumimoji="1" lang="en-US" sz="2000" i="0" noProof="1">
              <a:solidFill>
                <a:schemeClr val="bg2"/>
              </a:solidFill>
            </a:endParaRPr>
          </a:p>
          <a:p>
            <a:r>
              <a:rPr kumimoji="1" lang="en-US" sz="2000" i="0" noProof="1">
                <a:solidFill>
                  <a:schemeClr val="bg2"/>
                </a:solidFill>
              </a:rPr>
              <a:t>Compound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057275" y="3490913"/>
            <a:ext cx="2551113" cy="869950"/>
            <a:chOff x="666" y="2199"/>
            <a:chExt cx="1607" cy="548"/>
          </a:xfrm>
          <a:solidFill>
            <a:srgbClr val="008000"/>
          </a:solidFill>
        </p:grpSpPr>
        <p:sp>
          <p:nvSpPr>
            <p:cNvPr id="85003" name="Text Box 11"/>
            <p:cNvSpPr txBox="1">
              <a:spLocks noChangeAspect="1" noChangeArrowheads="1"/>
            </p:cNvSpPr>
            <p:nvPr/>
          </p:nvSpPr>
          <p:spPr bwMode="auto">
            <a:xfrm>
              <a:off x="666" y="2199"/>
              <a:ext cx="1607" cy="313"/>
            </a:xfrm>
            <a:prstGeom prst="rect">
              <a:avLst/>
            </a:prstGeom>
            <a:grpFill/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ts val="200"/>
                </a:spcBef>
              </a:pPr>
              <a:r>
                <a:rPr kumimoji="1" lang="en-US" sz="2400" i="0" noProof="1">
                  <a:solidFill>
                    <a:schemeClr val="bg2"/>
                  </a:solidFill>
                </a:rPr>
                <a:t>MIXTURE</a:t>
              </a:r>
              <a:endParaRPr kumimoji="1" lang="en-US" i="0" noProof="1">
                <a:solidFill>
                  <a:schemeClr val="bg2"/>
                </a:solidFill>
              </a:endParaRPr>
            </a:p>
          </p:txBody>
        </p:sp>
        <p:sp>
          <p:nvSpPr>
            <p:cNvPr id="85004" name="Line 12"/>
            <p:cNvSpPr>
              <a:spLocks noChangeAspect="1" noChangeShapeType="1"/>
            </p:cNvSpPr>
            <p:nvPr/>
          </p:nvSpPr>
          <p:spPr bwMode="auto">
            <a:xfrm>
              <a:off x="1469" y="2512"/>
              <a:ext cx="0" cy="235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235575" y="3490913"/>
            <a:ext cx="3121025" cy="869950"/>
            <a:chOff x="3378" y="2199"/>
            <a:chExt cx="1810" cy="548"/>
          </a:xfrm>
        </p:grpSpPr>
        <p:sp>
          <p:nvSpPr>
            <p:cNvPr id="85006" name="Text Box 14"/>
            <p:cNvSpPr txBox="1">
              <a:spLocks noChangeAspect="1" noChangeArrowheads="1"/>
            </p:cNvSpPr>
            <p:nvPr/>
          </p:nvSpPr>
          <p:spPr bwMode="auto">
            <a:xfrm>
              <a:off x="3378" y="2199"/>
              <a:ext cx="1810" cy="313"/>
            </a:xfrm>
            <a:prstGeom prst="rect">
              <a:avLst/>
            </a:prstGeom>
            <a:solidFill>
              <a:srgbClr val="008000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ts val="200"/>
                </a:spcBef>
              </a:pPr>
              <a:r>
                <a:rPr kumimoji="1" lang="en-US" sz="2400" i="0" noProof="1">
                  <a:solidFill>
                    <a:schemeClr val="bg2"/>
                  </a:solidFill>
                </a:rPr>
                <a:t>PURE </a:t>
              </a:r>
              <a:r>
                <a:rPr kumimoji="1" lang="en-US" sz="2400" i="0" noProof="1">
                  <a:solidFill>
                    <a:srgbClr val="FFFFFF"/>
                  </a:solidFill>
                </a:rPr>
                <a:t>SUBSTANCE</a:t>
              </a:r>
              <a:endParaRPr kumimoji="1" lang="en-US" sz="1800" i="0" noProof="1">
                <a:solidFill>
                  <a:srgbClr val="FFFFFF"/>
                </a:solidFill>
              </a:endParaRPr>
            </a:p>
          </p:txBody>
        </p:sp>
        <p:sp>
          <p:nvSpPr>
            <p:cNvPr id="85007" name="Line 15"/>
            <p:cNvSpPr>
              <a:spLocks noChangeAspect="1" noChangeShapeType="1"/>
            </p:cNvSpPr>
            <p:nvPr/>
          </p:nvSpPr>
          <p:spPr bwMode="auto">
            <a:xfrm>
              <a:off x="4291" y="2512"/>
              <a:ext cx="0" cy="2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5008" name="Line 16"/>
          <p:cNvSpPr>
            <a:spLocks noChangeAspect="1" noChangeShapeType="1"/>
          </p:cNvSpPr>
          <p:nvPr/>
        </p:nvSpPr>
        <p:spPr bwMode="auto">
          <a:xfrm>
            <a:off x="2330450" y="2994025"/>
            <a:ext cx="0" cy="496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5009" name="Line 17"/>
          <p:cNvSpPr>
            <a:spLocks noChangeAspect="1" noChangeShapeType="1"/>
          </p:cNvSpPr>
          <p:nvPr/>
        </p:nvSpPr>
        <p:spPr bwMode="auto">
          <a:xfrm>
            <a:off x="2330450" y="2994025"/>
            <a:ext cx="995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010" name="Line 18"/>
          <p:cNvSpPr>
            <a:spLocks noChangeAspect="1" noChangeShapeType="1"/>
          </p:cNvSpPr>
          <p:nvPr/>
        </p:nvSpPr>
        <p:spPr bwMode="auto">
          <a:xfrm>
            <a:off x="6808788" y="2994025"/>
            <a:ext cx="0" cy="496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5011" name="Line 19"/>
          <p:cNvSpPr>
            <a:spLocks noChangeAspect="1" noChangeShapeType="1"/>
          </p:cNvSpPr>
          <p:nvPr/>
        </p:nvSpPr>
        <p:spPr bwMode="auto">
          <a:xfrm>
            <a:off x="5813425" y="2994025"/>
            <a:ext cx="995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012" name="Text Box 20"/>
          <p:cNvSpPr txBox="1">
            <a:spLocks noChangeAspect="1" noChangeArrowheads="1"/>
          </p:cNvSpPr>
          <p:nvPr/>
        </p:nvSpPr>
        <p:spPr bwMode="auto">
          <a:xfrm>
            <a:off x="2270125" y="2524125"/>
            <a:ext cx="871538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kumimoji="1" lang="en-US" sz="2400" i="0">
                <a:solidFill>
                  <a:schemeClr val="tx2"/>
                </a:solidFill>
              </a:rPr>
              <a:t>yes</a:t>
            </a:r>
            <a:endParaRPr kumimoji="1" lang="en-US" i="0"/>
          </a:p>
        </p:txBody>
      </p:sp>
      <p:sp>
        <p:nvSpPr>
          <p:cNvPr id="85013" name="Text Box 21"/>
          <p:cNvSpPr txBox="1">
            <a:spLocks noChangeAspect="1" noChangeArrowheads="1"/>
          </p:cNvSpPr>
          <p:nvPr/>
        </p:nvSpPr>
        <p:spPr bwMode="auto">
          <a:xfrm>
            <a:off x="6375400" y="2524125"/>
            <a:ext cx="871538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kumimoji="1" lang="en-US" sz="2400" i="0">
                <a:solidFill>
                  <a:schemeClr val="tx2"/>
                </a:solidFill>
              </a:rPr>
              <a:t>no</a:t>
            </a:r>
            <a:endParaRPr kumimoji="1" lang="en-US" sz="1200" i="0"/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4618038" y="4324350"/>
            <a:ext cx="4333875" cy="782638"/>
            <a:chOff x="2909" y="2724"/>
            <a:chExt cx="2730" cy="493"/>
          </a:xfrm>
        </p:grpSpPr>
        <p:sp>
          <p:nvSpPr>
            <p:cNvPr id="85015" name="Line 23"/>
            <p:cNvSpPr>
              <a:spLocks noChangeAspect="1" noChangeShapeType="1"/>
            </p:cNvSpPr>
            <p:nvPr/>
          </p:nvSpPr>
          <p:spPr bwMode="auto">
            <a:xfrm>
              <a:off x="3389" y="2904"/>
              <a:ext cx="0" cy="3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16" name="Line 24"/>
            <p:cNvSpPr>
              <a:spLocks noChangeAspect="1" noChangeShapeType="1"/>
            </p:cNvSpPr>
            <p:nvPr/>
          </p:nvSpPr>
          <p:spPr bwMode="auto">
            <a:xfrm>
              <a:off x="5192" y="2904"/>
              <a:ext cx="0" cy="3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17" name="Text Box 25"/>
            <p:cNvSpPr txBox="1">
              <a:spLocks noChangeAspect="1" noChangeArrowheads="1"/>
            </p:cNvSpPr>
            <p:nvPr/>
          </p:nvSpPr>
          <p:spPr bwMode="auto">
            <a:xfrm>
              <a:off x="3507" y="2747"/>
              <a:ext cx="1567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kumimoji="1" lang="en-US" i="0" noProof="1"/>
                <a:t>Can it be chemically decomposed?</a:t>
              </a:r>
            </a:p>
          </p:txBody>
        </p:sp>
        <p:sp>
          <p:nvSpPr>
            <p:cNvPr id="85018" name="Line 26"/>
            <p:cNvSpPr>
              <a:spLocks noChangeAspect="1" noChangeShapeType="1"/>
            </p:cNvSpPr>
            <p:nvPr/>
          </p:nvSpPr>
          <p:spPr bwMode="auto">
            <a:xfrm>
              <a:off x="3389" y="2904"/>
              <a:ext cx="15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19" name="Line 27"/>
            <p:cNvSpPr>
              <a:spLocks noChangeAspect="1" noChangeShapeType="1"/>
            </p:cNvSpPr>
            <p:nvPr/>
          </p:nvSpPr>
          <p:spPr bwMode="auto">
            <a:xfrm>
              <a:off x="5035" y="2904"/>
              <a:ext cx="15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20" name="Text Box 28"/>
            <p:cNvSpPr txBox="1">
              <a:spLocks noChangeAspect="1" noChangeArrowheads="1"/>
            </p:cNvSpPr>
            <p:nvPr/>
          </p:nvSpPr>
          <p:spPr bwMode="auto">
            <a:xfrm>
              <a:off x="5247" y="2724"/>
              <a:ext cx="392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kumimoji="1" lang="en-US" sz="2400" i="0">
                  <a:solidFill>
                    <a:schemeClr val="tx2"/>
                  </a:solidFill>
                </a:rPr>
                <a:t>no</a:t>
              </a:r>
              <a:endParaRPr kumimoji="1" lang="en-US" i="0">
                <a:solidFill>
                  <a:schemeClr val="tx2"/>
                </a:solidFill>
              </a:endParaRPr>
            </a:p>
          </p:txBody>
        </p:sp>
        <p:sp>
          <p:nvSpPr>
            <p:cNvPr id="85021" name="Text Box 29"/>
            <p:cNvSpPr txBox="1">
              <a:spLocks noChangeAspect="1" noChangeArrowheads="1"/>
            </p:cNvSpPr>
            <p:nvPr/>
          </p:nvSpPr>
          <p:spPr bwMode="auto">
            <a:xfrm>
              <a:off x="2909" y="2724"/>
              <a:ext cx="549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kumimoji="1" lang="en-US" sz="2400" i="0">
                  <a:solidFill>
                    <a:schemeClr val="tx2"/>
                  </a:solidFill>
                </a:rPr>
                <a:t>yes</a:t>
              </a:r>
              <a:endParaRPr kumimoji="1" lang="en-US" i="0">
                <a:solidFill>
                  <a:schemeClr val="tx2"/>
                </a:solidFill>
              </a:endParaRPr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165100" y="4324350"/>
            <a:ext cx="4271963" cy="782638"/>
            <a:chOff x="104" y="2724"/>
            <a:chExt cx="2691" cy="493"/>
          </a:xfrm>
        </p:grpSpPr>
        <p:sp>
          <p:nvSpPr>
            <p:cNvPr id="85023" name="Line 31"/>
            <p:cNvSpPr>
              <a:spLocks noChangeAspect="1" noChangeShapeType="1"/>
            </p:cNvSpPr>
            <p:nvPr/>
          </p:nvSpPr>
          <p:spPr bwMode="auto">
            <a:xfrm>
              <a:off x="2371" y="2904"/>
              <a:ext cx="0" cy="3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24" name="Line 32"/>
            <p:cNvSpPr>
              <a:spLocks noChangeAspect="1" noChangeShapeType="1"/>
            </p:cNvSpPr>
            <p:nvPr/>
          </p:nvSpPr>
          <p:spPr bwMode="auto">
            <a:xfrm>
              <a:off x="568" y="2904"/>
              <a:ext cx="0" cy="3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25" name="Text Box 33"/>
            <p:cNvSpPr txBox="1">
              <a:spLocks noChangeAspect="1" noChangeArrowheads="1"/>
            </p:cNvSpPr>
            <p:nvPr/>
          </p:nvSpPr>
          <p:spPr bwMode="auto">
            <a:xfrm>
              <a:off x="803" y="2747"/>
              <a:ext cx="1333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kumimoji="1" lang="en-US" i="0" noProof="1"/>
                <a:t>Is the composition uniform?</a:t>
              </a:r>
            </a:p>
          </p:txBody>
        </p:sp>
        <p:sp>
          <p:nvSpPr>
            <p:cNvPr id="85026" name="Line 34"/>
            <p:cNvSpPr>
              <a:spLocks noChangeAspect="1" noChangeShapeType="1"/>
            </p:cNvSpPr>
            <p:nvPr/>
          </p:nvSpPr>
          <p:spPr bwMode="auto">
            <a:xfrm>
              <a:off x="568" y="2904"/>
              <a:ext cx="2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27" name="Line 35"/>
            <p:cNvSpPr>
              <a:spLocks noChangeAspect="1" noChangeShapeType="1"/>
            </p:cNvSpPr>
            <p:nvPr/>
          </p:nvSpPr>
          <p:spPr bwMode="auto">
            <a:xfrm>
              <a:off x="2136" y="2904"/>
              <a:ext cx="2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28" name="Text Box 36"/>
            <p:cNvSpPr txBox="1">
              <a:spLocks noChangeAspect="1" noChangeArrowheads="1"/>
            </p:cNvSpPr>
            <p:nvPr/>
          </p:nvSpPr>
          <p:spPr bwMode="auto">
            <a:xfrm>
              <a:off x="2410" y="2724"/>
              <a:ext cx="385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kumimoji="1" lang="en-US" sz="2400" i="0">
                  <a:solidFill>
                    <a:schemeClr val="tx2"/>
                  </a:solidFill>
                </a:rPr>
                <a:t>no</a:t>
              </a:r>
              <a:endParaRPr kumimoji="1" lang="en-US" i="0">
                <a:solidFill>
                  <a:schemeClr val="tx2"/>
                </a:solidFill>
              </a:endParaRPr>
            </a:p>
          </p:txBody>
        </p:sp>
        <p:sp>
          <p:nvSpPr>
            <p:cNvPr id="85029" name="Text Box 37"/>
            <p:cNvSpPr txBox="1">
              <a:spLocks noChangeAspect="1" noChangeArrowheads="1"/>
            </p:cNvSpPr>
            <p:nvPr/>
          </p:nvSpPr>
          <p:spPr bwMode="auto">
            <a:xfrm>
              <a:off x="104" y="2724"/>
              <a:ext cx="549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kumimoji="1" lang="en-US" sz="2400" i="0">
                  <a:solidFill>
                    <a:schemeClr val="tx2"/>
                  </a:solidFill>
                </a:rPr>
                <a:t>yes</a:t>
              </a:r>
              <a:endParaRPr kumimoji="1" lang="en-US" i="0">
                <a:solidFill>
                  <a:schemeClr val="tx2"/>
                </a:solidFill>
              </a:endParaRPr>
            </a:p>
          </p:txBody>
        </p:sp>
      </p:grp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985838" y="6130925"/>
            <a:ext cx="4933950" cy="592138"/>
            <a:chOff x="621" y="3862"/>
            <a:chExt cx="3108" cy="373"/>
          </a:xfrm>
        </p:grpSpPr>
        <p:grpSp>
          <p:nvGrpSpPr>
            <p:cNvPr id="7" name="Group 39"/>
            <p:cNvGrpSpPr>
              <a:grpSpLocks/>
            </p:cNvGrpSpPr>
            <p:nvPr/>
          </p:nvGrpSpPr>
          <p:grpSpPr bwMode="auto">
            <a:xfrm>
              <a:off x="1969" y="3862"/>
              <a:ext cx="411" cy="246"/>
              <a:chOff x="2030" y="3838"/>
              <a:chExt cx="411" cy="246"/>
            </a:xfrm>
          </p:grpSpPr>
          <p:sp>
            <p:nvSpPr>
              <p:cNvPr id="85032" name="Line 40"/>
              <p:cNvSpPr>
                <a:spLocks noChangeShapeType="1"/>
              </p:cNvSpPr>
              <p:nvPr/>
            </p:nvSpPr>
            <p:spPr bwMode="auto">
              <a:xfrm>
                <a:off x="2030" y="4084"/>
                <a:ext cx="411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33" name="Line 41"/>
              <p:cNvSpPr>
                <a:spLocks noChangeShapeType="1"/>
              </p:cNvSpPr>
              <p:nvPr/>
            </p:nvSpPr>
            <p:spPr bwMode="auto">
              <a:xfrm flipV="1">
                <a:off x="2236" y="3838"/>
                <a:ext cx="0" cy="24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5034" name="Text Box 42"/>
            <p:cNvSpPr txBox="1">
              <a:spLocks noChangeAspect="1" noChangeArrowheads="1"/>
            </p:cNvSpPr>
            <p:nvPr/>
          </p:nvSpPr>
          <p:spPr bwMode="auto">
            <a:xfrm>
              <a:off x="621" y="3961"/>
              <a:ext cx="1332" cy="274"/>
            </a:xfrm>
            <a:prstGeom prst="rect">
              <a:avLst/>
            </a:prstGeom>
            <a:solidFill>
              <a:srgbClr val="FFE67D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kumimoji="1" lang="en-US" sz="2000" i="0" noProof="1">
                  <a:solidFill>
                    <a:schemeClr val="bg2"/>
                  </a:solidFill>
                </a:rPr>
                <a:t>Colloids</a:t>
              </a:r>
            </a:p>
          </p:txBody>
        </p:sp>
        <p:sp>
          <p:nvSpPr>
            <p:cNvPr id="85035" name="Text Box 43"/>
            <p:cNvSpPr txBox="1">
              <a:spLocks noChangeAspect="1" noChangeArrowheads="1"/>
            </p:cNvSpPr>
            <p:nvPr/>
          </p:nvSpPr>
          <p:spPr bwMode="auto">
            <a:xfrm>
              <a:off x="2397" y="3961"/>
              <a:ext cx="1332" cy="274"/>
            </a:xfrm>
            <a:prstGeom prst="rect">
              <a:avLst/>
            </a:prstGeom>
            <a:solidFill>
              <a:srgbClr val="FFE67D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kumimoji="1" lang="en-US" sz="2000" i="0" noProof="1">
                  <a:solidFill>
                    <a:schemeClr val="bg2"/>
                  </a:solidFill>
                </a:rPr>
                <a:t>Suspensions</a:t>
              </a:r>
            </a:p>
          </p:txBody>
        </p:sp>
      </p:grpSp>
      <p:sp>
        <p:nvSpPr>
          <p:cNvPr id="85036" name="AutoShape 4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80088" y="4318000"/>
            <a:ext cx="2100262" cy="639763"/>
          </a:xfrm>
          <a:prstGeom prst="actionButtonBlank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037" name="Text Box 45"/>
          <p:cNvSpPr txBox="1">
            <a:spLocks noChangeAspect="1" noChangeArrowheads="1"/>
          </p:cNvSpPr>
          <p:nvPr/>
        </p:nvSpPr>
        <p:spPr bwMode="auto">
          <a:xfrm>
            <a:off x="6873875" y="5106988"/>
            <a:ext cx="2114550" cy="995362"/>
          </a:xfrm>
          <a:prstGeom prst="rect">
            <a:avLst/>
          </a:prstGeom>
          <a:solidFill>
            <a:srgbClr val="008000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kumimoji="1" lang="en-US" sz="2000" i="0" noProof="1">
              <a:solidFill>
                <a:schemeClr val="bg2"/>
              </a:solidFill>
            </a:endParaRPr>
          </a:p>
          <a:p>
            <a:r>
              <a:rPr kumimoji="1" lang="en-US" sz="2000" i="0" noProof="1">
                <a:ln>
                  <a:solidFill>
                    <a:schemeClr val="bg1"/>
                  </a:solidFill>
                </a:ln>
                <a:solidFill>
                  <a:srgbClr val="008000"/>
                </a:solidFill>
              </a:rPr>
              <a:t>Element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we </a:t>
            </a:r>
            <a:r>
              <a:rPr lang="en-US" b="1" dirty="0"/>
              <a:t>identify</a:t>
            </a:r>
            <a:r>
              <a:rPr lang="en-US" dirty="0"/>
              <a:t> matter?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Matter </a:t>
            </a:r>
            <a:r>
              <a:rPr lang="en-US" sz="4800" dirty="0"/>
              <a:t>has</a:t>
            </a:r>
            <a:r>
              <a:rPr lang="en-US" sz="4800" dirty="0">
                <a:solidFill>
                  <a:srgbClr val="FF0000"/>
                </a:solidFill>
              </a:rPr>
              <a:t> properties</a:t>
            </a:r>
            <a:r>
              <a:rPr lang="en-US" sz="4800" dirty="0"/>
              <a:t>.</a:t>
            </a:r>
          </a:p>
        </p:txBody>
      </p:sp>
      <p:pic>
        <p:nvPicPr>
          <p:cNvPr id="5" name="Picture 4" descr="Hamburger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6996" y="2822121"/>
            <a:ext cx="2235200" cy="222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Properties of Matter?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Properties are used to </a:t>
            </a:r>
            <a:r>
              <a:rPr lang="en-US" sz="4800" b="1" dirty="0" smtClean="0">
                <a:solidFill>
                  <a:srgbClr val="FF0000"/>
                </a:solidFill>
              </a:rPr>
              <a:t>describe</a:t>
            </a:r>
            <a:r>
              <a:rPr lang="en-US" sz="4800" dirty="0" smtClean="0"/>
              <a:t> matter.</a:t>
            </a:r>
          </a:p>
          <a:p>
            <a:pPr marL="0" indent="0">
              <a:buNone/>
            </a:pPr>
            <a:r>
              <a:rPr lang="en-US" sz="4800" dirty="0" smtClean="0"/>
              <a:t>Ex. The color, shape, or size of something.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0109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properties of matter?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000" dirty="0" smtClean="0"/>
              <a:t>Two main categories: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Physical</a:t>
            </a:r>
            <a:r>
              <a:rPr lang="en-US" sz="4000" b="1" dirty="0" smtClean="0"/>
              <a:t> </a:t>
            </a:r>
            <a:r>
              <a:rPr lang="en-US" sz="4000" dirty="0" smtClean="0"/>
              <a:t>properties and </a:t>
            </a:r>
            <a:r>
              <a:rPr lang="en-US" sz="4000" b="1" dirty="0">
                <a:solidFill>
                  <a:srgbClr val="FF0000"/>
                </a:solidFill>
              </a:rPr>
              <a:t>C</a:t>
            </a:r>
            <a:r>
              <a:rPr lang="en-US" sz="4000" b="1" dirty="0" smtClean="0">
                <a:solidFill>
                  <a:srgbClr val="FF0000"/>
                </a:solidFill>
              </a:rPr>
              <a:t>hemical</a:t>
            </a:r>
            <a:r>
              <a:rPr lang="en-US" sz="4000" dirty="0" smtClean="0"/>
              <a:t> properties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sugarcub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916739" y="3152774"/>
            <a:ext cx="3291417" cy="24685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1347</TotalTime>
  <Words>1164</Words>
  <Application>Microsoft Office PowerPoint</Application>
  <PresentationFormat>On-screen Show (4:3)</PresentationFormat>
  <Paragraphs>242</Paragraphs>
  <Slides>60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Inkwell</vt:lpstr>
      <vt:lpstr>What is Chemistry?</vt:lpstr>
      <vt:lpstr>What is Matter?</vt:lpstr>
      <vt:lpstr>What is mass?</vt:lpstr>
      <vt:lpstr>What is Weight? </vt:lpstr>
      <vt:lpstr>PowerPoint Presentation</vt:lpstr>
      <vt:lpstr> The moon has less gravity than Earth – go there and you weigh less.</vt:lpstr>
      <vt:lpstr>How do we identify matter? </vt:lpstr>
      <vt:lpstr>What are the Properties of Matter?</vt:lpstr>
      <vt:lpstr>What are the properties of matter? </vt:lpstr>
      <vt:lpstr>What is a physical property of matter? </vt:lpstr>
      <vt:lpstr>Examples: </vt:lpstr>
      <vt:lpstr>What is a physical change? </vt:lpstr>
      <vt:lpstr>Examples: </vt:lpstr>
      <vt:lpstr>What is a chemical property? </vt:lpstr>
      <vt:lpstr>Examples: </vt:lpstr>
      <vt:lpstr>What is a chemical change? </vt:lpstr>
      <vt:lpstr>Example: </vt:lpstr>
      <vt:lpstr>What is the Law of Conservation of Mass? </vt:lpstr>
      <vt:lpstr>What is a chemical reaction? </vt:lpstr>
      <vt:lpstr>PowerPoint Presentation</vt:lpstr>
      <vt:lpstr>STATES OF MATTER</vt:lpstr>
      <vt:lpstr>What are states of matter?</vt:lpstr>
      <vt:lpstr>What is a Solid?</vt:lpstr>
      <vt:lpstr>What is a Solid? </vt:lpstr>
      <vt:lpstr>What is a Liquid?</vt:lpstr>
      <vt:lpstr>What is a Liquid? </vt:lpstr>
      <vt:lpstr>What is a Gas? </vt:lpstr>
      <vt:lpstr>What is a Gas? </vt:lpstr>
      <vt:lpstr>What is a Plasma?</vt:lpstr>
      <vt:lpstr> What is a Plasma? Like a gas, with positive and negative particles </vt:lpstr>
      <vt:lpstr>Change in State</vt:lpstr>
      <vt:lpstr>PowerPoint Presentation</vt:lpstr>
      <vt:lpstr>Changes between State</vt:lpstr>
      <vt:lpstr>More to Know about Matter!</vt:lpstr>
      <vt:lpstr>What is a pure substance? </vt:lpstr>
      <vt:lpstr>What are the types of pure substances? </vt:lpstr>
      <vt:lpstr>What is an Element?</vt:lpstr>
      <vt:lpstr>What is an Element? </vt:lpstr>
      <vt:lpstr>PowerPoint Presentation</vt:lpstr>
      <vt:lpstr>What is a Compound?</vt:lpstr>
      <vt:lpstr>What is a Compound? </vt:lpstr>
      <vt:lpstr>2H2O  O2  + 2H2</vt:lpstr>
      <vt:lpstr>How are Elements and Compounds different? </vt:lpstr>
      <vt:lpstr>2Na + Cl2   2NaCl                 </vt:lpstr>
      <vt:lpstr>Do elements and compounds have the same properties? </vt:lpstr>
      <vt:lpstr>What is a mixture?</vt:lpstr>
      <vt:lpstr>What is a mixture? </vt:lpstr>
      <vt:lpstr>Do the parts of a mixture lose their properties? </vt:lpstr>
      <vt:lpstr>Can the parts of a mixture be separated? </vt:lpstr>
      <vt:lpstr>What is a mixture?</vt:lpstr>
      <vt:lpstr>Are there different types of mixtures? </vt:lpstr>
      <vt:lpstr>What is a homogeneous mixture?</vt:lpstr>
      <vt:lpstr>What is a homogeneous mixture? </vt:lpstr>
      <vt:lpstr>What is a solution? </vt:lpstr>
      <vt:lpstr>Is it easy to separate the parts of a homogeneous mixture? </vt:lpstr>
      <vt:lpstr>What is a heterogeneous mixture?</vt:lpstr>
      <vt:lpstr>What is a heterogeneous mixture? </vt:lpstr>
      <vt:lpstr>Is it easy to separate the parts of a heterogeneous mixture? </vt:lpstr>
      <vt:lpstr>PowerPoint Presentation</vt:lpstr>
      <vt:lpstr>On bottom of page add: Matter Flowchart</vt:lpstr>
    </vt:vector>
  </TitlesOfParts>
  <Company>Olympus Junior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Chemistry?</dc:title>
  <dc:creator>Deborah Herman</dc:creator>
  <cp:lastModifiedBy>CCSD</cp:lastModifiedBy>
  <cp:revision>38</cp:revision>
  <cp:lastPrinted>2012-09-21T01:08:40Z</cp:lastPrinted>
  <dcterms:created xsi:type="dcterms:W3CDTF">2012-09-19T13:14:03Z</dcterms:created>
  <dcterms:modified xsi:type="dcterms:W3CDTF">2013-09-24T21:04:53Z</dcterms:modified>
</cp:coreProperties>
</file>