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8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56" r:id="rId16"/>
    <p:sldId id="258" r:id="rId17"/>
    <p:sldId id="259" r:id="rId18"/>
    <p:sldId id="257" r:id="rId19"/>
    <p:sldId id="261" r:id="rId20"/>
    <p:sldId id="284" r:id="rId21"/>
    <p:sldId id="285" r:id="rId22"/>
    <p:sldId id="262" r:id="rId23"/>
    <p:sldId id="264" r:id="rId24"/>
    <p:sldId id="265" r:id="rId25"/>
    <p:sldId id="266" r:id="rId26"/>
    <p:sldId id="269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8" autoAdjust="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18C9D-04EA-43B1-BB6A-E5EFF91CB5CC}" type="datetimeFigureOut">
              <a:rPr lang="en-US" smtClean="0"/>
              <a:t>9/18/2014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1E119-563E-4120-A8B1-4C98E2136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5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BF0D-2F09-48B8-BA14-692557E23E9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BF0D-2F09-48B8-BA14-692557E23E9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BF0D-2F09-48B8-BA14-692557E23E9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BF0D-2F09-48B8-BA14-692557E23E97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BF0D-2F09-48B8-BA14-692557E23E9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BF0D-2F09-48B8-BA14-692557E23E97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1E119-563E-4120-A8B1-4C98E21363C8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1E119-563E-4120-A8B1-4C98E21363C8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1E119-563E-4120-A8B1-4C98E21363C8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1E119-563E-4120-A8B1-4C98E21363C8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1E119-563E-4120-A8B1-4C98E21363C8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BF0D-2F09-48B8-BA14-692557E23E9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1E119-563E-4120-A8B1-4C98E21363C8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1E119-563E-4120-A8B1-4C98E21363C8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1E119-563E-4120-A8B1-4C98E21363C8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1E119-563E-4120-A8B1-4C98E21363C8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1E119-563E-4120-A8B1-4C98E21363C8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1E119-563E-4120-A8B1-4C98E21363C8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1E119-563E-4120-A8B1-4C98E21363C8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BF0D-2F09-48B8-BA14-692557E23E9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BF0D-2F09-48B8-BA14-692557E23E9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BF0D-2F09-48B8-BA14-692557E23E9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BF0D-2F09-48B8-BA14-692557E23E9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BF0D-2F09-48B8-BA14-692557E23E9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BF0D-2F09-48B8-BA14-692557E23E9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FBF0D-2F09-48B8-BA14-692557E23E9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11267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268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269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270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271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272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1273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3C48BE8-CC91-4B95-956D-0D8D25E8F4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FD185-8618-49C0-8F02-E53E252CD2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716DD-3594-4430-94E8-60EA7108B9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EFBCDED-C439-46FF-9524-A538B94EC8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7EC6BDF-9677-4E61-8941-F4B658D185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56212-8AEA-4A80-88DE-53B0707561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63F2E-7C12-492D-8E65-B72F364F7F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AA106-27EC-4F32-9A22-7859B2875C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C8136-CF8B-4927-BEBB-02D73642BE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DBB77-AB06-4018-9053-F39FBADA8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6E446-C9B6-4317-BB3C-5054F3A14F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AC483-C929-4248-8337-51CDD4C956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BA483-8216-41F9-926D-AA3F29EA0B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243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4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5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6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247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C92E0E91-2354-4AE1-BDA3-79D20054A9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457200" y="58674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Forest Density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8001000" cy="1600200"/>
          </a:xfrm>
        </p:spPr>
        <p:txBody>
          <a:bodyPr/>
          <a:lstStyle/>
          <a:p>
            <a:pPr marL="908050" indent="-908050"/>
            <a:r>
              <a:rPr lang="en-US" sz="6000"/>
              <a:t>1</a:t>
            </a:r>
            <a:r>
              <a:rPr lang="en-US" sz="6000" baseline="30000"/>
              <a:t>st</a:t>
            </a:r>
            <a:r>
              <a:rPr lang="en-US" sz="6000"/>
              <a:t> principle of density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371600" y="2590800"/>
            <a:ext cx="60198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If you pack more mass into the same volume, it becomes more dense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001000" cy="1600200"/>
          </a:xfrm>
        </p:spPr>
        <p:txBody>
          <a:bodyPr/>
          <a:lstStyle/>
          <a:p>
            <a:pPr marL="908050" indent="-908050"/>
            <a:r>
              <a:rPr lang="en-US" sz="6000"/>
              <a:t>2nd principle of density</a:t>
            </a: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3716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8001000" cy="1600200"/>
          </a:xfrm>
        </p:spPr>
        <p:txBody>
          <a:bodyPr/>
          <a:lstStyle/>
          <a:p>
            <a:pPr marL="908050" indent="-908050"/>
            <a:r>
              <a:rPr lang="en-US" sz="6000"/>
              <a:t>2nd principle of density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371600" y="2590800"/>
            <a:ext cx="6324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If you pack the same mass into a smaller volume, it becomes more dense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8001000" cy="1600200"/>
          </a:xfrm>
        </p:spPr>
        <p:txBody>
          <a:bodyPr/>
          <a:lstStyle/>
          <a:p>
            <a:pPr marL="908050" indent="-908050"/>
            <a:r>
              <a:rPr lang="en-US" sz="6000"/>
              <a:t>3rd principle of density</a:t>
            </a:r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9713"/>
            <a:ext cx="3810000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362200"/>
            <a:ext cx="4752975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8001000" cy="1600200"/>
          </a:xfrm>
        </p:spPr>
        <p:txBody>
          <a:bodyPr/>
          <a:lstStyle/>
          <a:p>
            <a:pPr marL="908050" indent="-908050"/>
            <a:r>
              <a:rPr lang="en-US" sz="6000"/>
              <a:t>3rd principle of density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1371600" y="2590800"/>
            <a:ext cx="6324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Just because something has more mass doesn’t mean it is more dense.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Density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dirty="0" smtClean="0"/>
              <a:t>Notes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one is more dense?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Demonstration: People in a square</a:t>
            </a:r>
          </a:p>
          <a:p>
            <a:endParaRPr lang="en-US" dirty="0"/>
          </a:p>
          <a:p>
            <a:r>
              <a:rPr lang="en-US" dirty="0"/>
              <a:t>How about this: Which square is more dense?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447800" y="4038600"/>
            <a:ext cx="19050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334000" y="4038600"/>
            <a:ext cx="19050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1676400" y="4191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1905000" y="5410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2667000" y="4648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2971800" y="5638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1981200" y="4724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5562600" y="4267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5943600" y="4267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5638800" y="4876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6477000" y="4343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6096000" y="5562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6096000" y="4953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>
            <a:off x="6477000" y="4800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6858000" y="4495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Oval 20"/>
          <p:cNvSpPr>
            <a:spLocks noChangeArrowheads="1"/>
          </p:cNvSpPr>
          <p:nvPr/>
        </p:nvSpPr>
        <p:spPr bwMode="auto">
          <a:xfrm>
            <a:off x="6324600" y="5257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>
            <a:off x="6934200" y="5029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Oval 22"/>
          <p:cNvSpPr>
            <a:spLocks noChangeArrowheads="1"/>
          </p:cNvSpPr>
          <p:nvPr/>
        </p:nvSpPr>
        <p:spPr bwMode="auto">
          <a:xfrm>
            <a:off x="5715000" y="5638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Oval 23"/>
          <p:cNvSpPr>
            <a:spLocks noChangeArrowheads="1"/>
          </p:cNvSpPr>
          <p:nvPr/>
        </p:nvSpPr>
        <p:spPr bwMode="auto">
          <a:xfrm>
            <a:off x="6934200" y="5638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Oval 24"/>
          <p:cNvSpPr>
            <a:spLocks noChangeArrowheads="1"/>
          </p:cNvSpPr>
          <p:nvPr/>
        </p:nvSpPr>
        <p:spPr bwMode="auto">
          <a:xfrm>
            <a:off x="5410200" y="4572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7" name="Oval 25"/>
          <p:cNvSpPr>
            <a:spLocks noChangeArrowheads="1"/>
          </p:cNvSpPr>
          <p:nvPr/>
        </p:nvSpPr>
        <p:spPr bwMode="auto">
          <a:xfrm>
            <a:off x="5867400" y="4572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8" name="Oval 26"/>
          <p:cNvSpPr>
            <a:spLocks noChangeArrowheads="1"/>
          </p:cNvSpPr>
          <p:nvPr/>
        </p:nvSpPr>
        <p:spPr bwMode="auto">
          <a:xfrm>
            <a:off x="6477000" y="5638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9" name="Oval 27"/>
          <p:cNvSpPr>
            <a:spLocks noChangeArrowheads="1"/>
          </p:cNvSpPr>
          <p:nvPr/>
        </p:nvSpPr>
        <p:spPr bwMode="auto">
          <a:xfrm>
            <a:off x="6172200" y="4648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40" name="Oval 28"/>
          <p:cNvSpPr>
            <a:spLocks noChangeArrowheads="1"/>
          </p:cNvSpPr>
          <p:nvPr/>
        </p:nvSpPr>
        <p:spPr bwMode="auto">
          <a:xfrm>
            <a:off x="5715000" y="5181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Oval 29"/>
          <p:cNvSpPr>
            <a:spLocks noChangeArrowheads="1"/>
          </p:cNvSpPr>
          <p:nvPr/>
        </p:nvSpPr>
        <p:spPr bwMode="auto">
          <a:xfrm>
            <a:off x="6629400" y="5029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42" name="Oval 30"/>
          <p:cNvSpPr>
            <a:spLocks noChangeArrowheads="1"/>
          </p:cNvSpPr>
          <p:nvPr/>
        </p:nvSpPr>
        <p:spPr bwMode="auto">
          <a:xfrm>
            <a:off x="6629400" y="5334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43" name="Oval 31"/>
          <p:cNvSpPr>
            <a:spLocks noChangeArrowheads="1"/>
          </p:cNvSpPr>
          <p:nvPr/>
        </p:nvSpPr>
        <p:spPr bwMode="auto">
          <a:xfrm>
            <a:off x="6705600" y="41910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one is more dense?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which one is more dense?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752600" y="2590800"/>
            <a:ext cx="990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343400" y="2514600"/>
            <a:ext cx="20574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1905000" y="2743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2209800" y="2819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1905000" y="3276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2286000" y="3124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2514600" y="2743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5181600" y="32766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4724400" y="39624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5638800" y="4267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6019800" y="31242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is density?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Density is a comparison of how much matter there is in a certain amount of space.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What is density?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Ratio of its mass per volume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It is a characteristic property – you can use it to identify an unknown substance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For any substance, it is ALWAYS the same, regardless of the size of the substance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en-US" baseline="30000" dirty="0">
              <a:solidFill>
                <a:srgbClr val="1919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5029200" y="2057400"/>
            <a:ext cx="3657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Forest Density</a:t>
            </a: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85750"/>
            <a:ext cx="97536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density?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Density = </a:t>
            </a:r>
            <a:r>
              <a:rPr lang="en-US" b="1" u="sng" dirty="0">
                <a:solidFill>
                  <a:srgbClr val="FF0000"/>
                </a:solidFill>
              </a:rPr>
              <a:t> mass 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      volume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OR     </a:t>
            </a:r>
            <a:r>
              <a:rPr lang="en-US" b="1" dirty="0">
                <a:solidFill>
                  <a:srgbClr val="FF0000"/>
                </a:solidFill>
              </a:rPr>
              <a:t>mass ÷ volume.</a:t>
            </a:r>
          </a:p>
          <a:p>
            <a:pPr>
              <a:buFont typeface="Wingdings" pitchFamily="2" charset="2"/>
              <a:buNone/>
            </a:pPr>
            <a:r>
              <a:rPr lang="en-US" b="1" dirty="0">
                <a:solidFill>
                  <a:srgbClr val="FF0000"/>
                </a:solidFill>
              </a:rPr>
              <a:t>			</a:t>
            </a:r>
          </a:p>
          <a:p>
            <a:r>
              <a:rPr lang="en-US" b="1" dirty="0">
                <a:solidFill>
                  <a:srgbClr val="FF0000"/>
                </a:solidFill>
              </a:rPr>
              <a:t>Units for density: </a:t>
            </a:r>
            <a:r>
              <a:rPr lang="en-US" b="1" u="sng" dirty="0">
                <a:solidFill>
                  <a:srgbClr val="FF0000"/>
                </a:solidFill>
              </a:rPr>
              <a:t> g </a:t>
            </a:r>
            <a:r>
              <a:rPr lang="en-US" b="1" dirty="0">
                <a:solidFill>
                  <a:srgbClr val="FF0000"/>
                </a:solidFill>
              </a:rPr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or  </a:t>
            </a:r>
            <a:r>
              <a:rPr lang="en-US" b="1" u="sng" dirty="0" smtClean="0">
                <a:solidFill>
                  <a:srgbClr val="FF0000"/>
                </a:solidFill>
              </a:rPr>
              <a:t>g</a:t>
            </a:r>
            <a:r>
              <a:rPr lang="en-US" b="1" dirty="0" smtClean="0">
                <a:solidFill>
                  <a:srgbClr val="FF0000"/>
                </a:solidFill>
              </a:rPr>
              <a:t>            </a:t>
            </a:r>
            <a:endParaRPr lang="en-US" b="1" u="sng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b="1" baseline="30000" dirty="0">
                <a:solidFill>
                  <a:srgbClr val="FF0000"/>
                </a:solidFill>
              </a:rPr>
              <a:t>				</a:t>
            </a:r>
            <a:r>
              <a:rPr lang="en-US" b="1" dirty="0">
                <a:solidFill>
                  <a:srgbClr val="FF0000"/>
                </a:solidFill>
              </a:rPr>
              <a:t>      </a:t>
            </a:r>
            <a:r>
              <a:rPr lang="en-US" b="1" dirty="0" smtClean="0">
                <a:solidFill>
                  <a:srgbClr val="FF0000"/>
                </a:solidFill>
              </a:rPr>
              <a:t> cm</a:t>
            </a:r>
            <a:r>
              <a:rPr lang="en-US" b="1" baseline="30000" dirty="0" smtClean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        ml</a:t>
            </a:r>
            <a:endParaRPr lang="en-US" b="1" baseline="300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629400" y="2667000"/>
            <a:ext cx="16764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ALWAYS REMEMBER UNITS!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49530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c</a:t>
            </a:r>
            <a:r>
              <a:rPr lang="en-US" sz="6000" b="1" dirty="0" smtClean="0">
                <a:solidFill>
                  <a:srgbClr val="FF0000"/>
                </a:solidFill>
              </a:rPr>
              <a:t>m</a:t>
            </a:r>
            <a:r>
              <a:rPr lang="en-US" sz="6000" b="1" baseline="30000" dirty="0" smtClean="0">
                <a:solidFill>
                  <a:srgbClr val="FF0000"/>
                </a:solidFill>
              </a:rPr>
              <a:t>3</a:t>
            </a:r>
            <a:r>
              <a:rPr lang="en-US" sz="6000" b="1" dirty="0" smtClean="0">
                <a:solidFill>
                  <a:srgbClr val="FF0000"/>
                </a:solidFill>
              </a:rPr>
              <a:t>  =  mL  =  cc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9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density?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dirty="0">
              <a:solidFill>
                <a:srgbClr val="1919FF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rgbClr val="1919FF"/>
              </a:solidFill>
            </a:endParaRPr>
          </a:p>
          <a:p>
            <a:pPr>
              <a:buFont typeface="Wingdings" pitchFamily="2" charset="2"/>
              <a:buNone/>
            </a:pPr>
            <a:endParaRPr lang="en-US" baseline="30000" dirty="0">
              <a:solidFill>
                <a:srgbClr val="1919FF"/>
              </a:solidFill>
            </a:endParaRPr>
          </a:p>
        </p:txBody>
      </p:sp>
      <p:sp>
        <p:nvSpPr>
          <p:cNvPr id="3" name="Isosceles Triangle 2"/>
          <p:cNvSpPr/>
          <p:nvPr/>
        </p:nvSpPr>
        <p:spPr bwMode="auto">
          <a:xfrm>
            <a:off x="685800" y="2190929"/>
            <a:ext cx="3429000" cy="41148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Connector 4"/>
          <p:cNvCxnSpPr>
            <a:stCxn id="3" idx="1"/>
            <a:endCxn id="3" idx="5"/>
          </p:cNvCxnSpPr>
          <p:nvPr/>
        </p:nvCxnSpPr>
        <p:spPr bwMode="auto">
          <a:xfrm>
            <a:off x="1543050" y="4248329"/>
            <a:ext cx="17145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133600" y="3048000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m</a:t>
            </a:r>
            <a:endParaRPr lang="en-US" sz="7200" dirty="0"/>
          </a:p>
        </p:txBody>
      </p:sp>
      <p:cxnSp>
        <p:nvCxnSpPr>
          <p:cNvPr id="8" name="Straight Connector 7"/>
          <p:cNvCxnSpPr>
            <a:endCxn id="3" idx="3"/>
          </p:cNvCxnSpPr>
          <p:nvPr/>
        </p:nvCxnSpPr>
        <p:spPr bwMode="auto">
          <a:xfrm>
            <a:off x="2400300" y="4248329"/>
            <a:ext cx="0" cy="2057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543050" y="4724400"/>
            <a:ext cx="59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D</a:t>
            </a:r>
            <a:endParaRPr lang="en-US" sz="7200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0" y="4724400"/>
            <a:ext cx="83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V</a:t>
            </a:r>
            <a:endParaRPr lang="en-US" sz="7200" dirty="0"/>
          </a:p>
        </p:txBody>
      </p:sp>
      <p:sp>
        <p:nvSpPr>
          <p:cNvPr id="12" name="TextBox 11"/>
          <p:cNvSpPr txBox="1"/>
          <p:nvPr/>
        </p:nvSpPr>
        <p:spPr>
          <a:xfrm>
            <a:off x="4369558" y="1847671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7200" b="1" dirty="0" smtClean="0">
                <a:solidFill>
                  <a:srgbClr val="FF0000"/>
                </a:solidFill>
              </a:rPr>
              <a:t>D  =  m /V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8573" y="3267796"/>
            <a:ext cx="449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V  </a:t>
            </a:r>
            <a:r>
              <a:rPr lang="en-US" sz="7200" b="1" dirty="0">
                <a:solidFill>
                  <a:srgbClr val="FF0000"/>
                </a:solidFill>
              </a:rPr>
              <a:t>=  </a:t>
            </a:r>
            <a:r>
              <a:rPr lang="en-US" sz="7200" b="1" dirty="0" smtClean="0">
                <a:solidFill>
                  <a:srgbClr val="FF0000"/>
                </a:solidFill>
              </a:rPr>
              <a:t>m /D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800" y="4724399"/>
            <a:ext cx="49808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m  </a:t>
            </a:r>
            <a:r>
              <a:rPr lang="en-US" sz="7200" b="1" dirty="0">
                <a:solidFill>
                  <a:srgbClr val="FF0000"/>
                </a:solidFill>
              </a:rPr>
              <a:t>=  </a:t>
            </a:r>
            <a:r>
              <a:rPr lang="en-US" sz="7200" b="1" dirty="0" smtClean="0">
                <a:solidFill>
                  <a:srgbClr val="FF0000"/>
                </a:solidFill>
              </a:rPr>
              <a:t>D X V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3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 density problem together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Frank has a paper clip. It has a mass of 9g and a volume of 3cm</a:t>
            </a:r>
            <a:r>
              <a:rPr lang="en-US" baseline="30000" dirty="0"/>
              <a:t>3</a:t>
            </a:r>
            <a:r>
              <a:rPr lang="en-US" dirty="0"/>
              <a:t>. What is its density?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Frank also has an eraser. It has a mass of 3g, and a volume of 1cm</a:t>
            </a:r>
            <a:r>
              <a:rPr lang="en-US" baseline="30000" dirty="0"/>
              <a:t>3</a:t>
            </a:r>
            <a:r>
              <a:rPr lang="en-US" dirty="0"/>
              <a:t>. What is its density?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919FF"/>
                </a:solidFill>
              </a:rPr>
              <a:t>Liquid Layers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1919FF"/>
                </a:solidFill>
              </a:rPr>
              <a:t>If you pour together liquids that don’t mix and have different densities, they will form liquid layers.</a:t>
            </a:r>
          </a:p>
          <a:p>
            <a:r>
              <a:rPr lang="en-US" dirty="0"/>
              <a:t>The liquid with the </a:t>
            </a:r>
            <a:r>
              <a:rPr lang="en-US" dirty="0">
                <a:solidFill>
                  <a:srgbClr val="1919FF"/>
                </a:solidFill>
              </a:rPr>
              <a:t>highest density</a:t>
            </a:r>
            <a:r>
              <a:rPr lang="en-US" dirty="0"/>
              <a:t> will be </a:t>
            </a:r>
            <a:r>
              <a:rPr lang="en-US" dirty="0">
                <a:solidFill>
                  <a:srgbClr val="1919FF"/>
                </a:solidFill>
              </a:rPr>
              <a:t>on the bottom</a:t>
            </a:r>
            <a:r>
              <a:rPr lang="en-US" dirty="0"/>
              <a:t>.</a:t>
            </a:r>
          </a:p>
          <a:p>
            <a:r>
              <a:rPr lang="en-US" dirty="0"/>
              <a:t>The liquid with the </a:t>
            </a:r>
            <a:r>
              <a:rPr lang="en-US" dirty="0">
                <a:solidFill>
                  <a:srgbClr val="1919FF"/>
                </a:solidFill>
              </a:rPr>
              <a:t>lowest density</a:t>
            </a:r>
            <a:r>
              <a:rPr lang="en-US" dirty="0"/>
              <a:t> will be </a:t>
            </a:r>
            <a:r>
              <a:rPr lang="en-US" dirty="0">
                <a:solidFill>
                  <a:srgbClr val="1919FF"/>
                </a:solidFill>
              </a:rPr>
              <a:t>on the top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 Layers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5791200" cy="5105400"/>
          </a:xfrm>
        </p:spPr>
        <p:txBody>
          <a:bodyPr/>
          <a:lstStyle/>
          <a:p>
            <a:r>
              <a:rPr lang="en-US" sz="2800" dirty="0"/>
              <a:t>Check out </a:t>
            </a:r>
            <a:r>
              <a:rPr lang="en-US" sz="2800"/>
              <a:t>this </a:t>
            </a:r>
            <a:r>
              <a:rPr lang="en-US" sz="2800" smtClean="0"/>
              <a:t>picture. </a:t>
            </a:r>
            <a:r>
              <a:rPr lang="en-US" sz="2800" dirty="0"/>
              <a:t>Which layer has the highest density?</a:t>
            </a:r>
          </a:p>
          <a:p>
            <a:r>
              <a:rPr lang="en-US" sz="2800" dirty="0"/>
              <a:t>Which layer has the lowest density?</a:t>
            </a:r>
          </a:p>
          <a:p>
            <a:r>
              <a:rPr lang="en-US" sz="2800" dirty="0"/>
              <a:t>Imagine that the liquids have the following densities: </a:t>
            </a:r>
          </a:p>
          <a:p>
            <a:pPr lvl="1"/>
            <a:r>
              <a:rPr lang="en-US" sz="2300" dirty="0"/>
              <a:t>10g/cm</a:t>
            </a:r>
            <a:r>
              <a:rPr lang="en-US" sz="2300" baseline="30000" dirty="0"/>
              <a:t>3</a:t>
            </a:r>
            <a:r>
              <a:rPr lang="en-US" sz="2300" dirty="0"/>
              <a:t>.	3g/cm</a:t>
            </a:r>
            <a:r>
              <a:rPr lang="en-US" sz="2300" baseline="30000" dirty="0"/>
              <a:t>3</a:t>
            </a:r>
            <a:r>
              <a:rPr lang="en-US" sz="2300" dirty="0"/>
              <a:t>.</a:t>
            </a:r>
          </a:p>
          <a:p>
            <a:pPr lvl="1"/>
            <a:r>
              <a:rPr lang="en-US" sz="2300" dirty="0"/>
              <a:t>6g/cm</a:t>
            </a:r>
            <a:r>
              <a:rPr lang="en-US" sz="2300" baseline="30000" dirty="0"/>
              <a:t>3</a:t>
            </a:r>
            <a:r>
              <a:rPr lang="en-US" sz="2300" dirty="0"/>
              <a:t>.		5g/cm</a:t>
            </a:r>
            <a:r>
              <a:rPr lang="en-US" sz="2300" baseline="30000" dirty="0"/>
              <a:t>3</a:t>
            </a:r>
            <a:r>
              <a:rPr lang="en-US" sz="2300" dirty="0"/>
              <a:t>.</a:t>
            </a:r>
          </a:p>
          <a:p>
            <a:r>
              <a:rPr lang="en-US" sz="2800" dirty="0"/>
              <a:t>Which number would go with which layer?</a:t>
            </a:r>
          </a:p>
        </p:txBody>
      </p:sp>
      <p:pic>
        <p:nvPicPr>
          <p:cNvPr id="20487" name="Picture 7" descr="density column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r="66144" b="59636"/>
          <a:stretch>
            <a:fillRect/>
          </a:stretch>
        </p:blipFill>
        <p:spPr>
          <a:xfrm>
            <a:off x="6096000" y="1524000"/>
            <a:ext cx="2717800" cy="4495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Liquid Layers – Try with your neighbor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Which liquid has the highest density?</a:t>
            </a:r>
          </a:p>
          <a:p>
            <a:r>
              <a:rPr lang="en-US" sz="2800" dirty="0"/>
              <a:t>Which liquid has the lowest density?</a:t>
            </a:r>
          </a:p>
          <a:p>
            <a:r>
              <a:rPr lang="en-US" sz="2800" dirty="0"/>
              <a:t>Which liquid has the middle density?</a:t>
            </a:r>
          </a:p>
        </p:txBody>
      </p:sp>
      <p:pic>
        <p:nvPicPr>
          <p:cNvPr id="22535" name="Picture 7" descr="DensityColum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447800"/>
            <a:ext cx="4038600" cy="4648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 Scientist Question of the Day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Jake has a book, a ruler, and a balance. </a:t>
            </a:r>
          </a:p>
          <a:p>
            <a:r>
              <a:rPr lang="en-US" b="1" dirty="0"/>
              <a:t>How can Jake find the density of the book with the tools he has?</a:t>
            </a:r>
          </a:p>
          <a:p>
            <a:pPr>
              <a:buFont typeface="Wingdings" pitchFamily="2" charset="2"/>
              <a:buNone/>
            </a:pPr>
            <a:endParaRPr lang="en-US" b="1" dirty="0"/>
          </a:p>
        </p:txBody>
      </p:sp>
      <p:pic>
        <p:nvPicPr>
          <p:cNvPr id="27652" name="Picture 4" descr="MCj028750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962400"/>
            <a:ext cx="1470025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962400" y="228600"/>
            <a:ext cx="502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Housing Density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7848600" cy="584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6019800" y="1676400"/>
            <a:ext cx="3657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Housing Density</a:t>
            </a: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65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6096000" y="2057400"/>
            <a:ext cx="2590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Bone Density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249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5334000" y="2286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Bone Density</a:t>
            </a: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0925"/>
            <a:ext cx="8763000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228600" y="5105400"/>
            <a:ext cx="3657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Population Density</a:t>
            </a: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0"/>
            <a:ext cx="680085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525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Population Density</a:t>
            </a: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00"/>
            <a:ext cx="91440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8001000" cy="1600200"/>
          </a:xfrm>
        </p:spPr>
        <p:txBody>
          <a:bodyPr/>
          <a:lstStyle/>
          <a:p>
            <a:pPr marL="908050" indent="-908050"/>
            <a:r>
              <a:rPr lang="en-US" sz="6000"/>
              <a:t>1</a:t>
            </a:r>
            <a:r>
              <a:rPr lang="en-US" sz="6000" baseline="30000"/>
              <a:t>st</a:t>
            </a:r>
            <a:r>
              <a:rPr lang="en-US" sz="6000"/>
              <a:t> principle of density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60475"/>
            <a:ext cx="7543800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111</TotalTime>
  <Words>445</Words>
  <Application>Microsoft Office PowerPoint</Application>
  <PresentationFormat>On-screen Show (4:3)</PresentationFormat>
  <Paragraphs>100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1st principle of density</vt:lpstr>
      <vt:lpstr>1st principle of density</vt:lpstr>
      <vt:lpstr>2nd principle of density</vt:lpstr>
      <vt:lpstr>2nd principle of density</vt:lpstr>
      <vt:lpstr>3rd principle of density</vt:lpstr>
      <vt:lpstr>3rd principle of density</vt:lpstr>
      <vt:lpstr>Density</vt:lpstr>
      <vt:lpstr>Which one is more dense?</vt:lpstr>
      <vt:lpstr>Which one is more dense?</vt:lpstr>
      <vt:lpstr>What is density?</vt:lpstr>
      <vt:lpstr>What is density?</vt:lpstr>
      <vt:lpstr>What is density?</vt:lpstr>
      <vt:lpstr>What is density?</vt:lpstr>
      <vt:lpstr>Let’s try a density problem together</vt:lpstr>
      <vt:lpstr>Liquid Layers</vt:lpstr>
      <vt:lpstr>Liquid Layers</vt:lpstr>
      <vt:lpstr>Liquid Layers – Try with your neighbor</vt:lpstr>
      <vt:lpstr>Super Scientist Question of the 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Density</dc:title>
  <dc:creator>Rebecca Walter</dc:creator>
  <cp:lastModifiedBy>CCSD</cp:lastModifiedBy>
  <cp:revision>10</cp:revision>
  <dcterms:created xsi:type="dcterms:W3CDTF">2006-08-07T17:35:32Z</dcterms:created>
  <dcterms:modified xsi:type="dcterms:W3CDTF">2014-09-18T21:50:50Z</dcterms:modified>
</cp:coreProperties>
</file>