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345" r:id="rId3"/>
    <p:sldId id="274" r:id="rId4"/>
    <p:sldId id="276" r:id="rId5"/>
    <p:sldId id="325" r:id="rId6"/>
    <p:sldId id="319" r:id="rId7"/>
    <p:sldId id="334" r:id="rId8"/>
    <p:sldId id="335" r:id="rId9"/>
    <p:sldId id="277" r:id="rId10"/>
    <p:sldId id="279" r:id="rId11"/>
    <p:sldId id="280" r:id="rId12"/>
    <p:sldId id="299" r:id="rId13"/>
    <p:sldId id="282" r:id="rId14"/>
    <p:sldId id="336" r:id="rId15"/>
    <p:sldId id="283" r:id="rId16"/>
    <p:sldId id="337" r:id="rId17"/>
    <p:sldId id="284" r:id="rId18"/>
    <p:sldId id="285" r:id="rId19"/>
    <p:sldId id="314" r:id="rId20"/>
    <p:sldId id="308" r:id="rId21"/>
    <p:sldId id="338" r:id="rId22"/>
    <p:sldId id="322" r:id="rId23"/>
    <p:sldId id="315" r:id="rId24"/>
    <p:sldId id="323" r:id="rId25"/>
    <p:sldId id="290" r:id="rId26"/>
    <p:sldId id="339" r:id="rId27"/>
    <p:sldId id="291" r:id="rId28"/>
    <p:sldId id="292" r:id="rId29"/>
    <p:sldId id="326" r:id="rId30"/>
    <p:sldId id="346" r:id="rId31"/>
    <p:sldId id="342" r:id="rId32"/>
    <p:sldId id="343" r:id="rId33"/>
    <p:sldId id="34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FF3300"/>
    <a:srgbClr val="0066FF"/>
    <a:srgbClr val="00FF00"/>
    <a:srgbClr val="FFFF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236DB-F668-4195-AFC2-1D9420B69D26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10F53-80AD-42A2-A75E-61AF38559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7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6E6170-7A15-4293-B2FA-697F37465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0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A762F-00B6-45DB-A9B8-99094D16CD24}" type="slidenum">
              <a:rPr lang="en-US"/>
              <a:pPr/>
              <a:t>5</a:t>
            </a:fld>
            <a:endParaRPr lang="en-US"/>
          </a:p>
        </p:txBody>
      </p:sp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82ECBA-B25B-4FDB-BE68-E7CBC3DD2998}" type="slidenum">
              <a:rPr lang="en-US" sz="1200">
                <a:latin typeface="Times New Roman" pitchFamily="18" charset="0"/>
              </a:rPr>
              <a:pPr algn="r"/>
              <a:t>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C41C5-58DB-4040-811B-779AA58377F4}" type="slidenum">
              <a:rPr lang="en-US"/>
              <a:pPr/>
              <a:t>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49BC8-1EDF-494C-9C55-4BE527582B12}" type="slidenum">
              <a:rPr lang="en-US"/>
              <a:pPr/>
              <a:t>24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CC518-E8B2-4431-AA11-20586C31C70C}" type="slidenum">
              <a:rPr lang="en-US"/>
              <a:pPr/>
              <a:t>29</a:t>
            </a:fld>
            <a:endParaRPr lang="en-US"/>
          </a:p>
        </p:txBody>
      </p:sp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3A278F-4676-47D0-BF20-70DA84241DF0}" type="slidenum">
              <a:rPr lang="en-US" sz="1200">
                <a:latin typeface="Times New Roman" pitchFamily="18" charset="0"/>
              </a:rPr>
              <a:pPr algn="r"/>
              <a:t>29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CB826-E374-4AEF-8587-84ED581A9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C4C81-A250-4489-8DD7-E0B015A7E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51FCC-4F04-47FF-B6CD-4ED86A9B4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DD809A-0D1B-4AA2-84D7-A91CB140A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8CC920-8B71-437E-BDFA-73E20A4E9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489708-5526-4461-A951-54DF408A0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62522E-8519-42B0-ABE9-BB75C8ED4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D85C5-C2AB-4327-AE83-75F83097D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61F72-F7D1-495B-9F13-FE40AA6A7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32AA7-8371-48E2-8B7C-98CFED55A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6C5B-5A19-4B1D-8637-579476A50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2358-8A3C-4251-B1CF-C02EAAB21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4FE6A-CB14-4531-B57A-FCC3F2B44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07C32-8BDB-414D-BD4F-D55ADBB61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9C380-B3B9-48E6-BDFF-2794327C0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8C3458-A15F-4C2D-AE38-1F4EC2167F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924800" cy="1066800"/>
          </a:xfrm>
          <a:noFill/>
          <a:ln/>
        </p:spPr>
        <p:txBody>
          <a:bodyPr lIns="90487" tIns="44450" rIns="90487" bIns="44450"/>
          <a:lstStyle/>
          <a:p>
            <a:r>
              <a:rPr lang="en-US" sz="4000" b="1" dirty="0" smtClean="0">
                <a:solidFill>
                  <a:srgbClr val="9900CC"/>
                </a:solidFill>
                <a:latin typeface="Comic Sans MS" pitchFamily="66" charset="0"/>
              </a:rPr>
              <a:t>Chemical </a:t>
            </a:r>
            <a:r>
              <a:rPr lang="en-US" sz="4000" b="1" dirty="0">
                <a:solidFill>
                  <a:srgbClr val="9900CC"/>
                </a:solidFill>
                <a:latin typeface="Comic Sans MS" pitchFamily="66" charset="0"/>
              </a:rPr>
              <a:t>Reactions &amp; Equations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938" y="2085975"/>
            <a:ext cx="3970337" cy="372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2085975"/>
            <a:ext cx="3746500" cy="372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09800" y="5867400"/>
            <a:ext cx="1273175" cy="728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Zn + I</a:t>
            </a:r>
            <a:r>
              <a:rPr lang="en-US" sz="24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  <a:p>
            <a:pPr eaLnBrk="0" hangingPunct="0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Reactants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465763" y="5846763"/>
            <a:ext cx="1044575" cy="728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Zn I</a:t>
            </a:r>
            <a:r>
              <a:rPr lang="en-US" sz="24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  <a:p>
            <a:pPr eaLnBrk="0" hangingPunct="0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Product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733800" y="6172200"/>
            <a:ext cx="139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Decomposition Reactions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b="1" dirty="0">
                <a:latin typeface="Comic Sans MS" pitchFamily="66" charset="0"/>
              </a:rPr>
              <a:t>Decomposition reactions</a:t>
            </a:r>
            <a:r>
              <a:rPr lang="en-US" dirty="0">
                <a:latin typeface="Comic Sans MS" pitchFamily="66" charset="0"/>
              </a:rPr>
              <a:t> occur when a single compound breaks up into one or more simpler substances</a:t>
            </a:r>
          </a:p>
          <a:p>
            <a:r>
              <a:rPr lang="en-US" b="1" dirty="0">
                <a:latin typeface="Comic Sans MS" pitchFamily="66" charset="0"/>
              </a:rPr>
              <a:t>1 Reactant </a:t>
            </a:r>
            <a:r>
              <a:rPr lang="en-US" b="1" dirty="0">
                <a:latin typeface="Comic Sans MS" pitchFamily="66" charset="0"/>
                <a:sym typeface="Wingdings" pitchFamily="2" charset="2"/>
              </a:rPr>
              <a:t> Product + Product </a:t>
            </a: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Basically:     AB      A       +       B</a:t>
            </a:r>
            <a:endParaRPr lang="en-US" dirty="0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7652" name="Picture 4" descr="decom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14800"/>
            <a:ext cx="5334000" cy="155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Example #1</a:t>
            </a:r>
            <a:br>
              <a:rPr lang="en-US" sz="4000" dirty="0" smtClean="0"/>
            </a:br>
            <a:r>
              <a:rPr lang="en-US" sz="4000" dirty="0" smtClean="0"/>
              <a:t>          2HgO(s)  </a:t>
            </a:r>
            <a:r>
              <a:rPr lang="en-US" sz="4000" dirty="0" smtClean="0">
                <a:latin typeface="Calibri"/>
                <a:cs typeface="Calibri"/>
              </a:rPr>
              <a:t>→  2Hg(l)   +   O</a:t>
            </a:r>
            <a:r>
              <a:rPr lang="en-US" sz="4000" baseline="-25000" dirty="0" smtClean="0">
                <a:latin typeface="Calibri"/>
                <a:cs typeface="Calibri"/>
              </a:rPr>
              <a:t>2</a:t>
            </a:r>
            <a:r>
              <a:rPr lang="en-US" sz="4000" dirty="0" smtClean="0">
                <a:latin typeface="Calibri"/>
                <a:cs typeface="Calibri"/>
              </a:rPr>
              <a:t>(g)   </a:t>
            </a:r>
            <a:endParaRPr lang="en-US" sz="4000" dirty="0"/>
          </a:p>
        </p:txBody>
      </p:sp>
      <p:pic>
        <p:nvPicPr>
          <p:cNvPr id="28676" name="Picture 4" descr="mercuryIIoxidedecomp"/>
          <p:cNvPicPr>
            <a:picLocks noChangeAspect="1" noChangeArrowheads="1"/>
          </p:cNvPicPr>
          <p:nvPr/>
        </p:nvPicPr>
        <p:blipFill rotWithShape="1">
          <a:blip r:embed="rId2" cstate="print"/>
          <a:srcRect b="17433"/>
          <a:stretch/>
        </p:blipFill>
        <p:spPr bwMode="auto">
          <a:xfrm>
            <a:off x="469044" y="1600200"/>
            <a:ext cx="8217756" cy="508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686800" cy="685800"/>
          </a:xfrm>
        </p:spPr>
        <p:txBody>
          <a:bodyPr/>
          <a:lstStyle/>
          <a:p>
            <a:r>
              <a:rPr lang="en-US" sz="4000" dirty="0" smtClean="0"/>
              <a:t>Example #2: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/>
              <a:t>2H</a:t>
            </a:r>
            <a:r>
              <a:rPr lang="en-US" sz="4000" b="1" baseline="-25000" dirty="0"/>
              <a:t>2</a:t>
            </a:r>
            <a:r>
              <a:rPr lang="en-US" sz="4000" b="1" dirty="0"/>
              <a:t>O</a:t>
            </a:r>
            <a:r>
              <a:rPr lang="en-US" sz="4000" b="1" baseline="-25000" dirty="0"/>
              <a:t>2	</a:t>
            </a:r>
            <a:r>
              <a:rPr lang="en-US" sz="4000" b="1" dirty="0">
                <a:sym typeface="Wingdings" pitchFamily="2" charset="2"/>
              </a:rPr>
              <a:t>       2H</a:t>
            </a:r>
            <a:r>
              <a:rPr lang="en-US" sz="4000" b="1" baseline="-25000" dirty="0">
                <a:sym typeface="Wingdings" pitchFamily="2" charset="2"/>
              </a:rPr>
              <a:t>2</a:t>
            </a:r>
            <a:r>
              <a:rPr lang="en-US" sz="4000" b="1" dirty="0">
                <a:sym typeface="Wingdings" pitchFamily="2" charset="2"/>
              </a:rPr>
              <a:t>O     +     O</a:t>
            </a:r>
            <a:r>
              <a:rPr lang="en-US" sz="4000" b="1" baseline="-25000" dirty="0">
                <a:sym typeface="Wingdings" pitchFamily="2" charset="2"/>
              </a:rPr>
              <a:t>2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video clip elephant toothpaste</a:t>
            </a:r>
            <a:endParaRPr lang="en-US" sz="40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sz="3600" b="1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Practice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Solid </a:t>
            </a:r>
            <a:r>
              <a:rPr lang="en-US" dirty="0"/>
              <a:t>Lead (IV) oxide decomposes</a:t>
            </a:r>
            <a:br>
              <a:rPr lang="en-US" dirty="0"/>
            </a:br>
            <a:r>
              <a:rPr lang="en-US" dirty="0"/>
              <a:t>             PbO</a:t>
            </a:r>
            <a:r>
              <a:rPr lang="en-US" baseline="-25000" dirty="0"/>
              <a:t>2(s) </a:t>
            </a:r>
            <a:r>
              <a:rPr lang="en-US" dirty="0">
                <a:sym typeface="Wingdings" pitchFamily="2" charset="2"/>
              </a:rPr>
              <a:t>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267200" y="37338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Practice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Solid </a:t>
            </a:r>
            <a:r>
              <a:rPr lang="en-US" dirty="0"/>
              <a:t>Lead (IV) oxide decomposes</a:t>
            </a:r>
            <a:br>
              <a:rPr lang="en-US" dirty="0"/>
            </a:br>
            <a:r>
              <a:rPr lang="en-US" dirty="0"/>
              <a:t>             PbO</a:t>
            </a:r>
            <a:r>
              <a:rPr lang="en-US" baseline="-25000" dirty="0"/>
              <a:t>2(s)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Pb</a:t>
            </a:r>
            <a:r>
              <a:rPr lang="en-US" dirty="0" smtClean="0">
                <a:sym typeface="Wingdings" pitchFamily="2" charset="2"/>
              </a:rPr>
              <a:t>(s)    +    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(g)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267200" y="37338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457200"/>
          </a:xfrm>
        </p:spPr>
        <p:txBody>
          <a:bodyPr/>
          <a:lstStyle/>
          <a:p>
            <a:r>
              <a:rPr lang="en-US" sz="4000" dirty="0"/>
              <a:t>Practice</a:t>
            </a:r>
            <a:endParaRPr lang="en-US" sz="4000" baseline="-25000" dirty="0">
              <a:sym typeface="Wingdings" pitchFamily="2" charset="2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buFontTx/>
              <a:buNone/>
            </a:pPr>
            <a:r>
              <a:rPr lang="en-US" sz="3100" dirty="0"/>
              <a:t>Identify the type of reaction for each of the following </a:t>
            </a:r>
            <a:r>
              <a:rPr lang="en-US" sz="3100" dirty="0" smtClean="0"/>
              <a:t>as synthesis </a:t>
            </a:r>
            <a:r>
              <a:rPr lang="en-US" sz="3100" dirty="0"/>
              <a:t>or decomposition </a:t>
            </a:r>
            <a:r>
              <a:rPr lang="en-US" dirty="0" smtClean="0"/>
              <a:t>N</a:t>
            </a:r>
            <a:r>
              <a:rPr lang="en-US" baseline="-25000" dirty="0" smtClean="0"/>
              <a:t>2(g</a:t>
            </a:r>
            <a:r>
              <a:rPr lang="en-US" baseline="-25000" dirty="0"/>
              <a:t>) </a:t>
            </a:r>
            <a:r>
              <a:rPr lang="en-US" dirty="0"/>
              <a:t>+ O</a:t>
            </a:r>
            <a:r>
              <a:rPr lang="en-US" baseline="-25000" dirty="0"/>
              <a:t>2(g)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>
              <a:buFontTx/>
              <a:buNone/>
            </a:pPr>
            <a:r>
              <a:rPr lang="en-US" dirty="0">
                <a:sym typeface="Wingdings" pitchFamily="2" charset="2"/>
              </a:rPr>
              <a:t>BaCO</a:t>
            </a:r>
            <a:r>
              <a:rPr lang="en-US" baseline="-25000" dirty="0">
                <a:sym typeface="Wingdings" pitchFamily="2" charset="2"/>
              </a:rPr>
              <a:t>3(s)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 </a:t>
            </a:r>
            <a:r>
              <a:rPr lang="en-US" dirty="0" err="1" smtClean="0">
                <a:sym typeface="Wingdings" pitchFamily="2" charset="2"/>
              </a:rPr>
              <a:t>BaO</a:t>
            </a:r>
            <a:r>
              <a:rPr lang="en-US" dirty="0" smtClean="0">
                <a:sym typeface="Wingdings" pitchFamily="2" charset="2"/>
              </a:rPr>
              <a:t>(s)   + 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(g)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57600" y="2011362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latin typeface="Tahoma" pitchFamily="34" charset="0"/>
              </a:rPr>
              <a:t>2NO</a:t>
            </a:r>
            <a:endParaRPr lang="en-US" sz="32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457200"/>
          </a:xfrm>
        </p:spPr>
        <p:txBody>
          <a:bodyPr/>
          <a:lstStyle/>
          <a:p>
            <a:r>
              <a:rPr lang="en-US" sz="4000" dirty="0"/>
              <a:t>Practice</a:t>
            </a:r>
            <a:endParaRPr lang="en-US" sz="4000" baseline="-25000" dirty="0">
              <a:sym typeface="Wingdings" pitchFamily="2" charset="2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buFontTx/>
              <a:buNone/>
            </a:pPr>
            <a:r>
              <a:rPr lang="en-US" sz="3100" dirty="0"/>
              <a:t>Identify the type of reaction for each of the following </a:t>
            </a:r>
            <a:r>
              <a:rPr lang="en-US" sz="3100" dirty="0" smtClean="0"/>
              <a:t>as synthesis </a:t>
            </a:r>
            <a:r>
              <a:rPr lang="en-US" sz="3100" dirty="0"/>
              <a:t>or decomposition </a:t>
            </a:r>
            <a:r>
              <a:rPr lang="en-US" dirty="0" smtClean="0"/>
              <a:t>N</a:t>
            </a:r>
            <a:r>
              <a:rPr lang="en-US" baseline="-25000" dirty="0" smtClean="0"/>
              <a:t>2(g</a:t>
            </a:r>
            <a:r>
              <a:rPr lang="en-US" baseline="-25000" dirty="0"/>
              <a:t>) </a:t>
            </a:r>
            <a:r>
              <a:rPr lang="en-US" dirty="0"/>
              <a:t>+ O</a:t>
            </a:r>
            <a:r>
              <a:rPr lang="en-US" baseline="-25000" dirty="0"/>
              <a:t>2(g)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>
              <a:buFontTx/>
              <a:buNone/>
            </a:pPr>
            <a:r>
              <a:rPr lang="en-US" dirty="0">
                <a:sym typeface="Wingdings" pitchFamily="2" charset="2"/>
              </a:rPr>
              <a:t>BaCO</a:t>
            </a:r>
            <a:r>
              <a:rPr lang="en-US" baseline="-25000" dirty="0">
                <a:sym typeface="Wingdings" pitchFamily="2" charset="2"/>
              </a:rPr>
              <a:t>3(s)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 </a:t>
            </a:r>
            <a:r>
              <a:rPr lang="en-US" dirty="0" err="1" smtClean="0">
                <a:sym typeface="Wingdings" pitchFamily="2" charset="2"/>
              </a:rPr>
              <a:t>BaO</a:t>
            </a:r>
            <a:r>
              <a:rPr lang="en-US" dirty="0" smtClean="0">
                <a:sym typeface="Wingdings" pitchFamily="2" charset="2"/>
              </a:rPr>
              <a:t>(s)   + 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(g)   </a:t>
            </a:r>
          </a:p>
          <a:p>
            <a:pPr>
              <a:buFontTx/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                              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Decomposition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57600" y="2011362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latin typeface="Tahoma" pitchFamily="34" charset="0"/>
              </a:rPr>
              <a:t>2NO      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</a:rPr>
              <a:t>Synthesis</a:t>
            </a:r>
            <a:endParaRPr lang="en-US" sz="32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3. Single Replacement Reactions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91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Single Replacement Reactions </a:t>
            </a:r>
            <a:r>
              <a:rPr lang="en-US" dirty="0"/>
              <a:t>occur when one element replaces another in a compound.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E</a:t>
            </a:r>
            <a:r>
              <a:rPr lang="en-US" sz="2800" b="1" dirty="0" smtClean="0"/>
              <a:t>lement </a:t>
            </a:r>
            <a:r>
              <a:rPr lang="en-US" sz="2800" b="1" dirty="0"/>
              <a:t>+ </a:t>
            </a:r>
            <a:r>
              <a:rPr lang="en-US" sz="2800" b="1" dirty="0" smtClean="0"/>
              <a:t>Compound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 smtClean="0">
                <a:sym typeface="Wingdings" pitchFamily="2" charset="2"/>
              </a:rPr>
              <a:t>Compound  +  Element</a:t>
            </a:r>
            <a:endParaRPr lang="en-US" b="1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" pitchFamily="2" charset="2"/>
              </a:rPr>
              <a:t>     A      +        BC               AC         +       B </a:t>
            </a:r>
            <a:endParaRPr lang="en-US" b="1" dirty="0">
              <a:solidFill>
                <a:srgbClr val="FFFF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u="sng" dirty="0"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ym typeface="Wingdings" pitchFamily="2" charset="2"/>
              </a:rPr>
              <a:t>.</a:t>
            </a:r>
            <a:endParaRPr lang="en-US" dirty="0">
              <a:sym typeface="Wingdings" pitchFamily="2" charset="2"/>
            </a:endParaRPr>
          </a:p>
        </p:txBody>
      </p:sp>
      <p:pic>
        <p:nvPicPr>
          <p:cNvPr id="32772" name="Picture 4" descr="1REPL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02638"/>
            <a:ext cx="7010400" cy="3436262"/>
          </a:xfrm>
          <a:prstGeom prst="rect">
            <a:avLst/>
          </a:prstGeom>
          <a:noFill/>
        </p:spPr>
      </p:pic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1028700" y="495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2705100" y="4281488"/>
            <a:ext cx="184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2857500" y="4838700"/>
            <a:ext cx="1841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4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819400" y="5791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4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77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" y="60055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8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/>
              <a:t>Example #1</a:t>
            </a:r>
            <a:br>
              <a:rPr lang="en-US" sz="3600" dirty="0" smtClean="0"/>
            </a:br>
            <a:r>
              <a:rPr lang="en-US" sz="3600" dirty="0" smtClean="0"/>
              <a:t>2Li</a:t>
            </a:r>
            <a:r>
              <a:rPr lang="en-US" sz="3600" baseline="-25000" dirty="0" smtClean="0"/>
              <a:t>(s)</a:t>
            </a:r>
            <a:r>
              <a:rPr lang="en-US" sz="3600" dirty="0" smtClean="0"/>
              <a:t>  +   2H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(l)</a:t>
            </a:r>
            <a:r>
              <a:rPr lang="en-US" sz="3600" dirty="0" smtClean="0"/>
              <a:t>    </a:t>
            </a:r>
            <a:r>
              <a:rPr lang="en-US" sz="3600" dirty="0" smtClean="0">
                <a:latin typeface="Calibri"/>
                <a:cs typeface="Calibri"/>
              </a:rPr>
              <a:t>→  2LiOH</a:t>
            </a:r>
            <a:r>
              <a:rPr lang="en-US" sz="3600" baseline="-25000" dirty="0" smtClean="0">
                <a:latin typeface="Calibri"/>
                <a:cs typeface="Calibri"/>
              </a:rPr>
              <a:t>(</a:t>
            </a:r>
            <a:r>
              <a:rPr lang="en-US" sz="3600" baseline="-25000" dirty="0" err="1" smtClean="0">
                <a:latin typeface="Calibri"/>
                <a:cs typeface="Calibri"/>
              </a:rPr>
              <a:t>aq</a:t>
            </a:r>
            <a:r>
              <a:rPr lang="en-US" sz="3600" baseline="-25000" dirty="0" smtClean="0">
                <a:latin typeface="Calibri"/>
                <a:cs typeface="Calibri"/>
              </a:rPr>
              <a:t>)</a:t>
            </a:r>
            <a:r>
              <a:rPr lang="en-US" sz="3600" dirty="0" smtClean="0">
                <a:latin typeface="Calibri"/>
                <a:cs typeface="Calibri"/>
              </a:rPr>
              <a:t>  +    H</a:t>
            </a:r>
            <a:r>
              <a:rPr lang="en-US" sz="3600" baseline="-25000" dirty="0" smtClean="0">
                <a:latin typeface="Calibri"/>
                <a:cs typeface="Calibri"/>
              </a:rPr>
              <a:t>2(g)</a:t>
            </a:r>
            <a:endParaRPr lang="en-US" sz="3600" baseline="-25000" dirty="0"/>
          </a:p>
        </p:txBody>
      </p:sp>
      <p:pic>
        <p:nvPicPr>
          <p:cNvPr id="33796" name="Picture 4" descr="lithiumwatersinglereplacement"/>
          <p:cNvPicPr>
            <a:picLocks noChangeAspect="1" noChangeArrowheads="1"/>
          </p:cNvPicPr>
          <p:nvPr/>
        </p:nvPicPr>
        <p:blipFill rotWithShape="1">
          <a:blip r:embed="rId2" cstate="print"/>
          <a:srcRect t="8100" b="20259"/>
          <a:stretch/>
        </p:blipFill>
        <p:spPr bwMode="auto">
          <a:xfrm>
            <a:off x="304800" y="2057400"/>
            <a:ext cx="8225367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Example #2</a:t>
            </a:r>
            <a:br>
              <a:rPr lang="en-US" sz="3600" dirty="0" smtClean="0"/>
            </a:br>
            <a:r>
              <a:rPr lang="en-US" sz="3600" b="1" dirty="0" smtClean="0">
                <a:solidFill>
                  <a:schemeClr val="tx1"/>
                </a:solidFill>
              </a:rPr>
              <a:t>Mg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/>
              <a:t>   +    </a:t>
            </a:r>
            <a:r>
              <a:rPr lang="en-US" sz="3600" b="1" dirty="0" smtClean="0">
                <a:solidFill>
                  <a:srgbClr val="FF0000"/>
                </a:solidFill>
              </a:rPr>
              <a:t>Cu</a:t>
            </a:r>
            <a:r>
              <a:rPr lang="en-US" sz="3600" dirty="0" smtClean="0"/>
              <a:t>SO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      MgSO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  +    </a:t>
            </a:r>
            <a:r>
              <a:rPr lang="en-US" sz="3600" b="1" dirty="0" smtClean="0">
                <a:solidFill>
                  <a:srgbClr val="FF0000"/>
                </a:solidFill>
              </a:rPr>
              <a:t>Cu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gradFill rotWithShape="0">
            <a:gsLst>
              <a:gs pos="0">
                <a:srgbClr val="FFCC00"/>
              </a:gs>
              <a:gs pos="100000">
                <a:srgbClr val="FFFFCC"/>
              </a:gs>
            </a:gsLst>
            <a:path path="rect">
              <a:fillToRect l="100000" b="100000"/>
            </a:path>
          </a:gradFill>
          <a:ln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>
            <a:flatTx/>
          </a:bodyPr>
          <a:lstStyle/>
          <a:p>
            <a:r>
              <a:rPr lang="en-US" dirty="0"/>
              <a:t>Single Replacement Reaction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57200" y="3048000"/>
            <a:ext cx="83089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cs typeface="Arial" pitchFamily="34" charset="0"/>
              </a:rPr>
              <a:t>Mg     +      CuSO</a:t>
            </a:r>
            <a:r>
              <a:rPr lang="en-US" sz="3200" b="1" baseline="-25000">
                <a:cs typeface="Arial" pitchFamily="34" charset="0"/>
              </a:rPr>
              <a:t>4</a:t>
            </a:r>
            <a:r>
              <a:rPr lang="en-US" sz="3200" b="1">
                <a:cs typeface="Arial" pitchFamily="34" charset="0"/>
              </a:rPr>
              <a:t>     </a:t>
            </a:r>
            <a:r>
              <a:rPr lang="en-US" sz="3200" b="1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>
                <a:cs typeface="Arial" pitchFamily="34" charset="0"/>
              </a:rPr>
              <a:t>     MgSO</a:t>
            </a:r>
            <a:r>
              <a:rPr lang="en-US" sz="3200" b="1" baseline="-25000">
                <a:cs typeface="Arial" pitchFamily="34" charset="0"/>
              </a:rPr>
              <a:t>4</a:t>
            </a:r>
            <a:r>
              <a:rPr lang="en-US" sz="3200" b="1">
                <a:cs typeface="Arial" pitchFamily="34" charset="0"/>
              </a:rPr>
              <a:t>     +     Cu</a:t>
            </a:r>
            <a:r>
              <a:rPr lang="en-US" sz="1400" b="1" baseline="-25000">
                <a:cs typeface="Arial" pitchFamily="34" charset="0"/>
              </a:rPr>
              <a:t> </a:t>
            </a:r>
            <a:endParaRPr lang="en-US" sz="14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838200" y="2667000"/>
            <a:ext cx="4724400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V="1">
            <a:off x="5562600" y="2667000"/>
            <a:ext cx="0" cy="3810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V="1">
            <a:off x="838200" y="2667000"/>
            <a:ext cx="0" cy="3810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2819400" y="4191000"/>
            <a:ext cx="5486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2819400" y="36576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8305800" y="36576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609600" y="4953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General form: </a:t>
            </a:r>
            <a:endParaRPr lang="en-US" sz="3200"/>
          </a:p>
          <a:p>
            <a:r>
              <a:rPr lang="en-US" sz="3200" b="1"/>
              <a:t>      A      +     BC       </a:t>
            </a:r>
            <a:r>
              <a:rPr lang="en-US" sz="3200" b="1">
                <a:sym typeface="Wingdings" pitchFamily="2" charset="2"/>
              </a:rPr>
              <a:t></a:t>
            </a:r>
            <a:r>
              <a:rPr lang="en-US" sz="3200" b="1"/>
              <a:t>      AC      +       B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There are millions of chemical reactions. The only way to be sure what your products will be is to carry them out in the lab!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Not very practical – or cost effective, however…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8229600" cy="7086600"/>
          </a:xfrm>
        </p:spPr>
        <p:txBody>
          <a:bodyPr/>
          <a:lstStyle/>
          <a:p>
            <a:pPr marL="0" indent="0">
              <a:lnSpc>
                <a:spcPct val="98000"/>
              </a:lnSpc>
              <a:spcBef>
                <a:spcPct val="0"/>
              </a:spcBef>
              <a:buFontTx/>
              <a:buNone/>
              <a:tabLst>
                <a:tab pos="407988" algn="l"/>
                <a:tab pos="1020763" algn="l"/>
                <a:tab pos="3152775" algn="l"/>
              </a:tabLst>
            </a:pPr>
            <a:r>
              <a:rPr lang="en-US" dirty="0" smtClean="0">
                <a:sym typeface="Symbol" pitchFamily="18" charset="2"/>
              </a:rPr>
              <a:t>Practice</a:t>
            </a:r>
            <a:r>
              <a:rPr lang="en-US" dirty="0">
                <a:sym typeface="Symbol" pitchFamily="18" charset="2"/>
              </a:rPr>
              <a:t>	</a:t>
            </a:r>
            <a:endParaRPr lang="en-US" dirty="0" smtClean="0">
              <a:sym typeface="Symbol" pitchFamily="18" charset="2"/>
            </a:endParaRPr>
          </a:p>
          <a:p>
            <a:pPr marL="0" indent="0">
              <a:lnSpc>
                <a:spcPct val="98000"/>
              </a:lnSpc>
              <a:spcBef>
                <a:spcPct val="0"/>
              </a:spcBef>
              <a:buFontTx/>
              <a:buNone/>
              <a:tabLst>
                <a:tab pos="407988" algn="l"/>
                <a:tab pos="1020763" algn="l"/>
                <a:tab pos="3152775" algn="l"/>
              </a:tabLst>
            </a:pPr>
            <a:endParaRPr lang="en-US" dirty="0">
              <a:sym typeface="Symbol" pitchFamily="18" charset="2"/>
            </a:endParaRPr>
          </a:p>
          <a:p>
            <a:pPr marL="0" indent="0">
              <a:lnSpc>
                <a:spcPct val="98000"/>
              </a:lnSpc>
              <a:spcBef>
                <a:spcPct val="0"/>
              </a:spcBef>
              <a:buFontTx/>
              <a:buNone/>
              <a:tabLst>
                <a:tab pos="407988" algn="l"/>
                <a:tab pos="1020763" algn="l"/>
                <a:tab pos="3152775" algn="l"/>
              </a:tabLst>
            </a:pPr>
            <a:r>
              <a:rPr lang="en-US" dirty="0">
                <a:sym typeface="Symbol" pitchFamily="18" charset="2"/>
              </a:rPr>
              <a:t>	Ni	+   </a:t>
            </a:r>
            <a:r>
              <a:rPr lang="en-US" dirty="0" err="1">
                <a:sym typeface="Symbol" pitchFamily="18" charset="2"/>
              </a:rPr>
              <a:t>NaCl</a:t>
            </a:r>
            <a:r>
              <a:rPr lang="en-US" dirty="0">
                <a:sym typeface="Symbol" pitchFamily="18" charset="2"/>
              </a:rPr>
              <a:t> 	</a:t>
            </a:r>
          </a:p>
          <a:p>
            <a:pPr marL="0" indent="0">
              <a:lnSpc>
                <a:spcPct val="98000"/>
              </a:lnSpc>
              <a:spcBef>
                <a:spcPct val="0"/>
              </a:spcBef>
              <a:buFontTx/>
              <a:buNone/>
              <a:tabLst>
                <a:tab pos="407988" algn="l"/>
                <a:tab pos="1020763" algn="l"/>
                <a:tab pos="3152775" algn="l"/>
              </a:tabLst>
            </a:pPr>
            <a:r>
              <a:rPr lang="en-US" dirty="0">
                <a:sym typeface="Symbol" pitchFamily="18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8229600" cy="7086600"/>
          </a:xfrm>
        </p:spPr>
        <p:txBody>
          <a:bodyPr/>
          <a:lstStyle/>
          <a:p>
            <a:pPr marL="0" indent="0">
              <a:lnSpc>
                <a:spcPct val="98000"/>
              </a:lnSpc>
              <a:spcBef>
                <a:spcPct val="0"/>
              </a:spcBef>
              <a:buFontTx/>
              <a:buNone/>
              <a:tabLst>
                <a:tab pos="407988" algn="l"/>
                <a:tab pos="1020763" algn="l"/>
                <a:tab pos="3152775" algn="l"/>
              </a:tabLst>
            </a:pPr>
            <a:r>
              <a:rPr lang="en-US" dirty="0" smtClean="0">
                <a:sym typeface="Symbol" pitchFamily="18" charset="2"/>
              </a:rPr>
              <a:t>Practice</a:t>
            </a:r>
            <a:r>
              <a:rPr lang="en-US" dirty="0">
                <a:sym typeface="Symbol" pitchFamily="18" charset="2"/>
              </a:rPr>
              <a:t>	</a:t>
            </a:r>
            <a:endParaRPr lang="en-US" dirty="0" smtClean="0">
              <a:sym typeface="Symbol" pitchFamily="18" charset="2"/>
            </a:endParaRPr>
          </a:p>
          <a:p>
            <a:pPr marL="0" indent="0">
              <a:lnSpc>
                <a:spcPct val="98000"/>
              </a:lnSpc>
              <a:spcBef>
                <a:spcPct val="0"/>
              </a:spcBef>
              <a:buFontTx/>
              <a:buNone/>
              <a:tabLst>
                <a:tab pos="407988" algn="l"/>
                <a:tab pos="1020763" algn="l"/>
                <a:tab pos="3152775" algn="l"/>
              </a:tabLst>
            </a:pPr>
            <a:endParaRPr lang="en-US" dirty="0">
              <a:sym typeface="Symbol" pitchFamily="18" charset="2"/>
            </a:endParaRPr>
          </a:p>
          <a:p>
            <a:pPr marL="0" indent="0">
              <a:lnSpc>
                <a:spcPct val="98000"/>
              </a:lnSpc>
              <a:spcBef>
                <a:spcPct val="0"/>
              </a:spcBef>
              <a:buFontTx/>
              <a:buNone/>
              <a:tabLst>
                <a:tab pos="407988" algn="l"/>
                <a:tab pos="1020763" algn="l"/>
                <a:tab pos="3152775" algn="l"/>
              </a:tabLst>
            </a:pPr>
            <a:r>
              <a:rPr lang="en-US" dirty="0">
                <a:sym typeface="Symbol" pitchFamily="18" charset="2"/>
              </a:rPr>
              <a:t>	Ni	+   </a:t>
            </a:r>
            <a:r>
              <a:rPr lang="en-US" dirty="0" err="1">
                <a:sym typeface="Symbol" pitchFamily="18" charset="2"/>
              </a:rPr>
              <a:t>NaCl</a:t>
            </a:r>
            <a:r>
              <a:rPr lang="en-US" dirty="0">
                <a:sym typeface="Symbol" pitchFamily="18" charset="2"/>
              </a:rPr>
              <a:t> 	</a:t>
            </a:r>
            <a:r>
              <a:rPr lang="en-US" dirty="0" smtClean="0">
                <a:sym typeface="Symbol" pitchFamily="18" charset="2"/>
              </a:rPr>
              <a:t>    </a:t>
            </a:r>
            <a:r>
              <a:rPr lang="en-US" dirty="0" err="1" smtClean="0">
                <a:sym typeface="Symbol" pitchFamily="18" charset="2"/>
              </a:rPr>
              <a:t>NiCl</a:t>
            </a:r>
            <a:r>
              <a:rPr lang="en-US" dirty="0" smtClean="0">
                <a:sym typeface="Symbol" pitchFamily="18" charset="2"/>
              </a:rPr>
              <a:t>    +    Na</a:t>
            </a:r>
            <a:endParaRPr lang="en-US" dirty="0">
              <a:sym typeface="Symbol" pitchFamily="18" charset="2"/>
            </a:endParaRPr>
          </a:p>
          <a:p>
            <a:pPr marL="0" indent="0">
              <a:lnSpc>
                <a:spcPct val="98000"/>
              </a:lnSpc>
              <a:spcBef>
                <a:spcPct val="0"/>
              </a:spcBef>
              <a:buFontTx/>
              <a:buNone/>
              <a:tabLst>
                <a:tab pos="407988" algn="l"/>
                <a:tab pos="1020763" algn="l"/>
                <a:tab pos="3152775" algn="l"/>
              </a:tabLst>
            </a:pPr>
            <a:r>
              <a:rPr lang="en-US" dirty="0">
                <a:sym typeface="Symbol" pitchFamily="18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15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048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4. Double Replacement Reactions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7646988" cy="822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The ions of two compounds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exchange places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 in an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aqueous solution to form two new compounds.</a:t>
            </a:r>
            <a:endParaRPr lang="en-US" dirty="0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286000" y="2514600"/>
            <a:ext cx="4084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 u="sng">
                <a:sym typeface="Wingdings" pitchFamily="2" charset="2"/>
              </a:rPr>
              <a:t>AB + CD  AD + CB</a:t>
            </a: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762000" y="3352800"/>
            <a:ext cx="7521575" cy="11874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sng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One of the products formed is usually a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b="1" u="sng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precipitate</a:t>
            </a:r>
            <a:r>
              <a:rPr lang="en-US" sz="2400" b="1" u="sng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, an </a:t>
            </a:r>
            <a:r>
              <a:rPr lang="en-US" sz="2400" b="1" u="sng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insoluble gas</a:t>
            </a:r>
            <a:r>
              <a:rPr lang="en-US" sz="2400" b="1" u="sng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 that bubbles out of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b="1" u="sng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solution, or a </a:t>
            </a:r>
            <a:r>
              <a:rPr lang="en-US" sz="2400" b="1" u="sng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molecular compound, usually water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025" y="1752600"/>
            <a:ext cx="8816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/>
              <a:t>compound + compound </a:t>
            </a:r>
            <a:r>
              <a:rPr lang="en-US" sz="2800" b="1" u="sng" dirty="0">
                <a:sym typeface="Wingdings" pitchFamily="2" charset="2"/>
              </a:rPr>
              <a:t> compound + compound</a:t>
            </a:r>
          </a:p>
        </p:txBody>
      </p:sp>
      <p:pic>
        <p:nvPicPr>
          <p:cNvPr id="74761" name="Picture 9" descr="DBL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3034" y="4540250"/>
            <a:ext cx="4419600" cy="209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 autoUpdateAnimBg="0"/>
      <p:bldP spid="74755" grpId="0" autoUpdateAnimBg="0"/>
      <p:bldP spid="7475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90266" y="1504950"/>
            <a:ext cx="8001000" cy="49911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CC"/>
              </a:gs>
            </a:gsLst>
            <a:path path="rect">
              <a:fillToRect l="100000" b="100000"/>
            </a:path>
          </a:gradFill>
          <a:ln w="2857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800" b="1"/>
              <a:t>CaCO</a:t>
            </a:r>
            <a:r>
              <a:rPr lang="en-US" sz="2800" b="1" baseline="-25000"/>
              <a:t>3</a:t>
            </a:r>
            <a:r>
              <a:rPr lang="en-US" sz="2800" b="1"/>
              <a:t>     +     2 HCl     </a:t>
            </a:r>
            <a:r>
              <a:rPr lang="en-US" sz="2800" b="1">
                <a:sym typeface="Wingdings" pitchFamily="2" charset="2"/>
              </a:rPr>
              <a:t></a:t>
            </a:r>
            <a:r>
              <a:rPr lang="en-US" sz="2800" b="1"/>
              <a:t>     CaCl</a:t>
            </a:r>
            <a:r>
              <a:rPr lang="en-US" sz="2800" b="1" baseline="-25000"/>
              <a:t>2</a:t>
            </a:r>
            <a:r>
              <a:rPr lang="en-US" sz="2800" b="1"/>
              <a:t>     +     H</a:t>
            </a:r>
            <a:r>
              <a:rPr lang="en-US" sz="2800" b="1" baseline="-25000"/>
              <a:t>2</a:t>
            </a:r>
            <a:r>
              <a:rPr lang="en-US" sz="2800" b="1"/>
              <a:t>CO</a:t>
            </a:r>
            <a:r>
              <a:rPr lang="en-US" sz="2800" b="1" baseline="-25000"/>
              <a:t>3</a:t>
            </a:r>
            <a:endParaRPr lang="en-US" sz="2800" b="1" baseline="-25000">
              <a:sym typeface="Wingdings" pitchFamily="2" charset="2"/>
            </a:endParaRPr>
          </a:p>
          <a:p>
            <a:pPr algn="ctr"/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762000" y="228600"/>
            <a:ext cx="86244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Example #1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Ca</a:t>
            </a:r>
            <a:r>
              <a:rPr lang="en-US" sz="3600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CO</a:t>
            </a:r>
            <a:r>
              <a:rPr lang="en-US" sz="3600" baseline="-25000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3</a:t>
            </a:r>
            <a:r>
              <a:rPr lang="en-US" sz="3600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   +   2</a:t>
            </a:r>
            <a:r>
              <a:rPr lang="en-US" sz="3600" b="1" dirty="0" smtClean="0">
                <a:latin typeface="+mn-lt"/>
                <a:ea typeface="Cambria Math" panose="02040503050406030204" pitchFamily="18" charset="0"/>
              </a:rPr>
              <a:t>H</a:t>
            </a:r>
            <a:r>
              <a:rPr lang="en-US" sz="3600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Cl   </a:t>
            </a:r>
            <a:r>
              <a:rPr lang="en-US" sz="3600" dirty="0" smtClean="0">
                <a:solidFill>
                  <a:schemeClr val="tx2"/>
                </a:solidFill>
                <a:latin typeface="Calibri"/>
                <a:ea typeface="Cambria Math" panose="02040503050406030204" pitchFamily="18" charset="0"/>
                <a:cs typeface="Calibri"/>
              </a:rPr>
              <a:t>→</a:t>
            </a:r>
            <a:r>
              <a:rPr lang="en-US" sz="3600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  </a:t>
            </a:r>
            <a:r>
              <a:rPr lang="en-US" sz="3600" b="1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Ca</a:t>
            </a:r>
            <a:r>
              <a:rPr lang="en-US" sz="3600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Cl</a:t>
            </a:r>
            <a:r>
              <a:rPr lang="en-US" sz="3600" baseline="-25000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2</a:t>
            </a:r>
            <a:r>
              <a:rPr lang="en-US" sz="3600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   +   H</a:t>
            </a:r>
            <a:r>
              <a:rPr lang="en-US" sz="3600" baseline="-25000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2</a:t>
            </a:r>
            <a:r>
              <a:rPr lang="en-US" sz="3600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CO</a:t>
            </a:r>
            <a:r>
              <a:rPr lang="en-US" sz="3600" baseline="-25000" dirty="0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3</a:t>
            </a:r>
            <a:endParaRPr lang="en-US" sz="3600" baseline="-25000" dirty="0">
              <a:solidFill>
                <a:schemeClr val="tx2"/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914400" y="1524000"/>
            <a:ext cx="333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Double-replacement reaction</a:t>
            </a: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914400" y="2971800"/>
            <a:ext cx="4495800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914400" y="2971800"/>
            <a:ext cx="0" cy="3810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V="1">
            <a:off x="5410200" y="2971800"/>
            <a:ext cx="0" cy="4572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3505200" y="4191000"/>
            <a:ext cx="41148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3505200" y="3810000"/>
            <a:ext cx="0" cy="3810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7620000" y="3810000"/>
            <a:ext cx="0" cy="3810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762000" y="4953000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General form: </a:t>
            </a:r>
            <a:endParaRPr lang="en-US" sz="2800"/>
          </a:p>
          <a:p>
            <a:r>
              <a:rPr lang="en-US" sz="2800" b="1"/>
              <a:t>      AB        +     CD        </a:t>
            </a:r>
            <a:r>
              <a:rPr lang="en-US" sz="2800" b="1">
                <a:sym typeface="Wingdings" pitchFamily="2" charset="2"/>
              </a:rPr>
              <a:t></a:t>
            </a:r>
            <a:r>
              <a:rPr lang="en-US" sz="2800" b="1"/>
              <a:t>      AD        +       CB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04813" y="-366713"/>
            <a:ext cx="8739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Ba(OH)</a:t>
            </a:r>
            <a:r>
              <a:rPr lang="en-US" baseline="-30000"/>
              <a:t>2</a:t>
            </a:r>
            <a:r>
              <a:rPr lang="en-US" baseline="30000"/>
              <a:t>.</a:t>
            </a:r>
            <a:r>
              <a:rPr lang="en-US"/>
              <a:t>8H</a:t>
            </a:r>
            <a:r>
              <a:rPr lang="en-US" baseline="-30000"/>
              <a:t>2</a:t>
            </a:r>
            <a:r>
              <a:rPr lang="en-US"/>
              <a:t>O(</a:t>
            </a:r>
            <a:r>
              <a:rPr lang="en-US" i="1"/>
              <a:t>s </a:t>
            </a:r>
            <a:r>
              <a:rPr lang="en-US"/>
              <a:t>) + 2 NH</a:t>
            </a:r>
            <a:r>
              <a:rPr lang="en-US" baseline="-30000"/>
              <a:t>4</a:t>
            </a:r>
            <a:r>
              <a:rPr lang="en-US"/>
              <a:t>SCN(</a:t>
            </a:r>
            <a:r>
              <a:rPr lang="en-US" i="1"/>
              <a:t>s </a:t>
            </a:r>
            <a:r>
              <a:rPr lang="en-US"/>
              <a:t>) --&gt; Ba(SCN)</a:t>
            </a:r>
            <a:r>
              <a:rPr lang="en-US" baseline="-30000"/>
              <a:t>2</a:t>
            </a:r>
            <a:r>
              <a:rPr lang="en-US"/>
              <a:t>(</a:t>
            </a:r>
            <a:r>
              <a:rPr lang="en-US" i="1"/>
              <a:t>s </a:t>
            </a:r>
            <a:r>
              <a:rPr lang="en-US"/>
              <a:t>) + 10 H</a:t>
            </a:r>
            <a:r>
              <a:rPr lang="en-US" baseline="-30000"/>
              <a:t>2</a:t>
            </a:r>
            <a:r>
              <a:rPr lang="en-US"/>
              <a:t>O(</a:t>
            </a:r>
            <a:r>
              <a:rPr lang="en-US" i="1"/>
              <a:t>l </a:t>
            </a:r>
            <a:r>
              <a:rPr lang="en-US"/>
              <a:t>) + 2 NH</a:t>
            </a:r>
            <a:r>
              <a:rPr lang="en-US" baseline="-30000"/>
              <a:t>3</a:t>
            </a:r>
            <a:r>
              <a:rPr lang="en-US"/>
              <a:t>(</a:t>
            </a:r>
            <a:r>
              <a:rPr lang="en-US" i="1"/>
              <a:t>g </a:t>
            </a:r>
            <a:r>
              <a:rPr lang="en-US"/>
              <a:t>) </a:t>
            </a:r>
          </a:p>
        </p:txBody>
      </p:sp>
      <p:pic>
        <p:nvPicPr>
          <p:cNvPr id="75779" name="Picture 3" descr="coldpack2"/>
          <p:cNvPicPr>
            <a:picLocks noChangeAspect="1" noChangeArrowheads="1"/>
          </p:cNvPicPr>
          <p:nvPr/>
        </p:nvPicPr>
        <p:blipFill>
          <a:blip r:embed="rId3" cstate="print"/>
          <a:srcRect t="5611" b="12408"/>
          <a:stretch>
            <a:fillRect/>
          </a:stretch>
        </p:blipFill>
        <p:spPr bwMode="auto">
          <a:xfrm>
            <a:off x="107950" y="0"/>
            <a:ext cx="2236788" cy="2500313"/>
          </a:xfrm>
          <a:prstGeom prst="rect">
            <a:avLst/>
          </a:prstGeom>
          <a:noFill/>
        </p:spPr>
      </p:pic>
      <p:pic>
        <p:nvPicPr>
          <p:cNvPr id="75780" name="Picture 4" descr="cast1"/>
          <p:cNvPicPr>
            <a:picLocks noChangeAspect="1" noChangeArrowheads="1"/>
          </p:cNvPicPr>
          <p:nvPr/>
        </p:nvPicPr>
        <p:blipFill>
          <a:blip r:embed="rId4" cstate="print">
            <a:lum bright="18000" contrast="36000"/>
          </a:blip>
          <a:srcRect/>
          <a:stretch>
            <a:fillRect/>
          </a:stretch>
        </p:blipFill>
        <p:spPr bwMode="auto">
          <a:xfrm>
            <a:off x="2452688" y="185738"/>
            <a:ext cx="3744912" cy="2246312"/>
          </a:xfrm>
          <a:prstGeom prst="rect">
            <a:avLst/>
          </a:prstGeom>
          <a:noFill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16682" y="4351314"/>
            <a:ext cx="8547100" cy="1524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</a:rPr>
              <a:t>Example #2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</a:rPr>
              <a:t>Ba(OH)</a:t>
            </a:r>
            <a:r>
              <a:rPr lang="en-US" altLang="zh-CN" sz="3200" baseline="-25000" dirty="0" smtClean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</a:rPr>
              <a:t>2(</a:t>
            </a:r>
            <a:r>
              <a:rPr lang="en-US" altLang="zh-CN" sz="3200" baseline="-25000" dirty="0" err="1" smtClean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</a:rPr>
              <a:t>aq</a:t>
            </a:r>
            <a:r>
              <a:rPr lang="en-US" altLang="zh-CN" sz="3200" baseline="-25000" dirty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</a:rPr>
              <a:t>)</a:t>
            </a:r>
            <a:r>
              <a:rPr lang="en-US" altLang="zh-CN" sz="3200" dirty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200" dirty="0">
                <a:solidFill>
                  <a:srgbClr val="00FF00"/>
                </a:solidFill>
                <a:latin typeface="Times New Roman" pitchFamily="18" charset="0"/>
              </a:rPr>
              <a:t>+ </a:t>
            </a:r>
            <a:r>
              <a:rPr lang="en-US" altLang="zh-CN" sz="3200" dirty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</a:rPr>
              <a:t>CaSO</a:t>
            </a:r>
            <a:r>
              <a:rPr lang="en-US" altLang="zh-CN" sz="3200" baseline="-25000" dirty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</a:rPr>
              <a:t>4(</a:t>
            </a:r>
            <a:r>
              <a:rPr lang="en-US" altLang="zh-CN" sz="3200" baseline="-25000" dirty="0" err="1">
                <a:solidFill>
                  <a:srgbClr val="00FF00"/>
                </a:solidFill>
                <a:latin typeface="Times New Roman" pitchFamily="18" charset="0"/>
                <a:ea typeface="SimSun" pitchFamily="2" charset="-122"/>
              </a:rPr>
              <a:t>aq</a:t>
            </a:r>
            <a:r>
              <a:rPr lang="en-US" altLang="zh-CN" sz="3200" baseline="-25000" dirty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</a:rPr>
              <a:t>)</a:t>
            </a:r>
            <a:r>
              <a:rPr lang="en-US" sz="32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FF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zh-CN" sz="3200" dirty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  <a:sym typeface="Wingdings" pitchFamily="2" charset="2"/>
              </a:rPr>
              <a:t>BaSO</a:t>
            </a:r>
            <a:r>
              <a:rPr lang="en-US" altLang="zh-CN" sz="3200" baseline="-25000" dirty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  <a:sym typeface="Wingdings" pitchFamily="2" charset="2"/>
              </a:rPr>
              <a:t>4(s)</a:t>
            </a:r>
            <a:r>
              <a:rPr lang="en-US" sz="3200" dirty="0">
                <a:solidFill>
                  <a:srgbClr val="00FF00"/>
                </a:solidFill>
                <a:latin typeface="Times New Roman" pitchFamily="18" charset="0"/>
                <a:sym typeface="Wingdings" pitchFamily="2" charset="2"/>
              </a:rPr>
              <a:t> + </a:t>
            </a:r>
            <a:r>
              <a:rPr lang="en-US" altLang="zh-CN" sz="3200" dirty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  <a:sym typeface="Wingdings" pitchFamily="2" charset="2"/>
              </a:rPr>
              <a:t>Ca(OH)</a:t>
            </a:r>
            <a:r>
              <a:rPr lang="en-US" altLang="zh-CN" sz="3200" baseline="-25000" dirty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  <a:sym typeface="Wingdings" pitchFamily="2" charset="2"/>
              </a:rPr>
              <a:t>2(</a:t>
            </a:r>
            <a:r>
              <a:rPr lang="en-US" altLang="zh-CN" sz="3200" baseline="-25000" dirty="0" err="1">
                <a:solidFill>
                  <a:srgbClr val="00FF00"/>
                </a:solidFill>
                <a:latin typeface="Times New Roman" pitchFamily="18" charset="0"/>
                <a:ea typeface="SimSun" pitchFamily="2" charset="-122"/>
                <a:sym typeface="Wingdings" pitchFamily="2" charset="2"/>
              </a:rPr>
              <a:t>aq</a:t>
            </a:r>
            <a:r>
              <a:rPr lang="en-US" altLang="zh-CN" sz="3200" baseline="-25000" dirty="0">
                <a:solidFill>
                  <a:srgbClr val="00FF00"/>
                </a:solidFill>
                <a:latin typeface="Times New Roman" pitchFamily="18" charset="0"/>
                <a:ea typeface="SimSun" pitchFamily="2" charset="-122"/>
                <a:sym typeface="Wingdings" pitchFamily="2" charset="2"/>
              </a:rPr>
              <a:t>)</a:t>
            </a:r>
            <a:endParaRPr lang="en-US" sz="3200" baseline="-25000" dirty="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3675063" y="2986088"/>
            <a:ext cx="936625" cy="873125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chemeClr val="bg2"/>
                </a:solidFill>
                <a:ea typeface="SimSun" pitchFamily="2" charset="-122"/>
              </a:rPr>
              <a:t>Ca</a:t>
            </a: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5562600" y="3067050"/>
            <a:ext cx="682625" cy="682625"/>
          </a:xfrm>
          <a:prstGeom prst="ellipse">
            <a:avLst/>
          </a:prstGeom>
          <a:gradFill rotWithShape="0">
            <a:gsLst>
              <a:gs pos="0">
                <a:srgbClr val="FF4D4D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altLang="zh-CN" sz="2400">
                <a:ea typeface="SimSun" pitchFamily="2" charset="-122"/>
              </a:rPr>
              <a:t>O</a:t>
            </a:r>
            <a:endParaRPr lang="en-US" sz="2400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5029200" y="3670300"/>
            <a:ext cx="682625" cy="682625"/>
          </a:xfrm>
          <a:prstGeom prst="ellipse">
            <a:avLst/>
          </a:prstGeom>
          <a:gradFill rotWithShape="0">
            <a:gsLst>
              <a:gs pos="0">
                <a:srgbClr val="FF4D4D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altLang="zh-CN" sz="2400">
                <a:ea typeface="SimSun" pitchFamily="2" charset="-122"/>
              </a:rPr>
              <a:t>O</a:t>
            </a:r>
            <a:endParaRPr lang="en-US" sz="2400"/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5030788" y="2520950"/>
            <a:ext cx="682625" cy="682625"/>
          </a:xfrm>
          <a:prstGeom prst="ellipse">
            <a:avLst/>
          </a:prstGeom>
          <a:gradFill rotWithShape="0">
            <a:gsLst>
              <a:gs pos="0">
                <a:srgbClr val="FF4D4D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altLang="zh-CN" sz="2400">
                <a:ea typeface="SimSun" pitchFamily="2" charset="-122"/>
              </a:rPr>
              <a:t>O</a:t>
            </a:r>
            <a:endParaRPr lang="en-US" sz="2400"/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4503738" y="3084513"/>
            <a:ext cx="682625" cy="682625"/>
          </a:xfrm>
          <a:prstGeom prst="ellipse">
            <a:avLst/>
          </a:prstGeom>
          <a:gradFill rotWithShape="0">
            <a:gsLst>
              <a:gs pos="0">
                <a:srgbClr val="FF4D4D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altLang="zh-CN" sz="2400">
                <a:ea typeface="SimSun" pitchFamily="2" charset="-122"/>
              </a:rPr>
              <a:t>O</a:t>
            </a:r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4956175" y="3049588"/>
            <a:ext cx="796925" cy="744537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chemeClr val="bg2"/>
                </a:solidFill>
                <a:ea typeface="SimSun" pitchFamily="2" charset="-122"/>
              </a:rPr>
              <a:t>S</a:t>
            </a: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931863" y="2638425"/>
            <a:ext cx="1268412" cy="1184275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800" dirty="0">
                <a:solidFill>
                  <a:schemeClr val="bg2"/>
                </a:solidFill>
                <a:ea typeface="SimSun" pitchFamily="2" charset="-122"/>
              </a:rPr>
              <a:t>Ba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 flipH="1">
            <a:off x="479425" y="2916238"/>
            <a:ext cx="682625" cy="682625"/>
          </a:xfrm>
          <a:prstGeom prst="ellipse">
            <a:avLst/>
          </a:prstGeom>
          <a:gradFill rotWithShape="0">
            <a:gsLst>
              <a:gs pos="0">
                <a:srgbClr val="FF4D4D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altLang="zh-CN" sz="2400">
                <a:ea typeface="SimSun" pitchFamily="2" charset="-122"/>
              </a:rPr>
              <a:t>O</a:t>
            </a:r>
            <a:endParaRPr lang="en-US" sz="2400"/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 flipH="1">
            <a:off x="268288" y="3179763"/>
            <a:ext cx="301625" cy="3016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2"/>
                </a:solidFill>
                <a:ea typeface="SimSun" pitchFamily="2" charset="-122"/>
              </a:rPr>
              <a:t>H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1981200" y="2906713"/>
            <a:ext cx="682625" cy="682625"/>
          </a:xfrm>
          <a:prstGeom prst="ellipse">
            <a:avLst/>
          </a:prstGeom>
          <a:gradFill rotWithShape="0">
            <a:gsLst>
              <a:gs pos="0">
                <a:srgbClr val="FF4D4D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altLang="zh-CN" sz="2400">
                <a:ea typeface="SimSun" pitchFamily="2" charset="-122"/>
              </a:rPr>
              <a:t>O</a:t>
            </a:r>
            <a:endParaRPr lang="en-US" sz="2400"/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2573338" y="3119438"/>
            <a:ext cx="301625" cy="3016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2"/>
                </a:solidFill>
                <a:ea typeface="SimSun" pitchFamily="2" charset="-122"/>
              </a:rPr>
              <a:t>H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75793" name="Picture 17" descr="BariumXray"/>
          <p:cNvPicPr>
            <a:picLocks noChangeAspect="1" noChangeArrowheads="1"/>
          </p:cNvPicPr>
          <p:nvPr/>
        </p:nvPicPr>
        <p:blipFill>
          <a:blip r:embed="rId5" cstate="print"/>
          <a:srcRect t="11227"/>
          <a:stretch>
            <a:fillRect/>
          </a:stretch>
        </p:blipFill>
        <p:spPr bwMode="auto">
          <a:xfrm>
            <a:off x="6305550" y="0"/>
            <a:ext cx="2730500" cy="3557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48148E-6 C 0.04844 0.0632 0.09688 0.12662 0.14219 0.13125 C 0.18751 0.13588 0.22969 0.08148 0.27188 0.02709 " pathEditMode="relative" ptsTypes="aaA">
                                      <p:cBhvr>
                                        <p:cTn id="11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7.40741E-7 C -0.04983 0.07431 -0.09965 0.14861 -0.14688 0.14375 C -0.19411 0.13889 -0.23855 0.05486 -0.28282 -0.02916 " pathEditMode="relative" ptsTypes="aaA">
                                      <p:cBhvr>
                                        <p:cTn id="13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  <p:bldP spid="757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marL="609600" indent="-609600"/>
            <a:r>
              <a:rPr lang="en-US" dirty="0"/>
              <a:t>Predict the products. Balance the equation</a:t>
            </a:r>
          </a:p>
          <a:p>
            <a:pPr marL="0" indent="0">
              <a:buNone/>
            </a:pPr>
            <a:r>
              <a:rPr lang="en-US" sz="2800" dirty="0" err="1"/>
              <a:t>HCl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+ </a:t>
            </a:r>
            <a:r>
              <a:rPr lang="en-US" sz="2800" dirty="0" smtClean="0"/>
              <a:t>Ag(NO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aq</a:t>
            </a:r>
            <a:r>
              <a:rPr lang="en-US" sz="2800" baseline="-25000" dirty="0"/>
              <a:t>) </a:t>
            </a:r>
            <a:r>
              <a:rPr lang="en-US" sz="2800" dirty="0">
                <a:sym typeface="Wingdings" pitchFamily="2" charset="2"/>
              </a:rPr>
              <a:t>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Practice:</a:t>
            </a:r>
            <a:r>
              <a:rPr lang="en-US" dirty="0" smtClean="0"/>
              <a:t> Predict </a:t>
            </a:r>
            <a:r>
              <a:rPr lang="en-US" dirty="0"/>
              <a:t>the products. Balance the equation</a:t>
            </a:r>
          </a:p>
          <a:p>
            <a:pPr marL="0" indent="0">
              <a:buNone/>
            </a:pPr>
            <a:r>
              <a:rPr lang="en-US" sz="2800" dirty="0" err="1"/>
              <a:t>HCl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+ </a:t>
            </a:r>
            <a:r>
              <a:rPr lang="en-US" sz="2800" dirty="0" smtClean="0"/>
              <a:t>Ag(NO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aq</a:t>
            </a:r>
            <a:r>
              <a:rPr lang="en-US" sz="2800" baseline="-25000" dirty="0"/>
              <a:t>)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smtClean="0">
                <a:sym typeface="Wingdings" pitchFamily="2" charset="2"/>
              </a:rPr>
              <a:t>H(NO</a:t>
            </a:r>
            <a:r>
              <a:rPr lang="en-US" sz="2800" baseline="-25000" dirty="0" smtClean="0">
                <a:sym typeface="Wingdings" pitchFamily="2" charset="2"/>
              </a:rPr>
              <a:t>3</a:t>
            </a:r>
            <a:r>
              <a:rPr lang="en-US" sz="2800" dirty="0" smtClean="0">
                <a:sym typeface="Wingdings" pitchFamily="2" charset="2"/>
              </a:rPr>
              <a:t>)</a:t>
            </a:r>
            <a:r>
              <a:rPr lang="en-US" sz="2800" baseline="-25000" dirty="0" smtClean="0">
                <a:sym typeface="Wingdings" pitchFamily="2" charset="2"/>
              </a:rPr>
              <a:t>(</a:t>
            </a:r>
            <a:r>
              <a:rPr lang="en-US" sz="2800" baseline="-25000" dirty="0" err="1" smtClean="0">
                <a:sym typeface="Wingdings" pitchFamily="2" charset="2"/>
              </a:rPr>
              <a:t>aq</a:t>
            </a:r>
            <a:r>
              <a:rPr lang="en-US" sz="2800" baseline="-25000" dirty="0" smtClean="0">
                <a:sym typeface="Wingdings" pitchFamily="2" charset="2"/>
              </a:rPr>
              <a:t>)    </a:t>
            </a:r>
            <a:r>
              <a:rPr lang="en-US" sz="2800" dirty="0" smtClean="0">
                <a:sym typeface="Wingdings" pitchFamily="2" charset="2"/>
              </a:rPr>
              <a:t>+    </a:t>
            </a:r>
            <a:r>
              <a:rPr lang="en-US" sz="2800" dirty="0" err="1" smtClean="0">
                <a:sym typeface="Wingdings" pitchFamily="2" charset="2"/>
              </a:rPr>
              <a:t>AgCl</a:t>
            </a:r>
            <a:r>
              <a:rPr lang="en-US" sz="2800" baseline="-25000" dirty="0" smtClean="0">
                <a:sym typeface="Wingdings" pitchFamily="2" charset="2"/>
              </a:rPr>
              <a:t>(s)</a:t>
            </a:r>
            <a:endParaRPr lang="en-US" sz="2800" baseline="-25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18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Combustion Reactions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Comic Sans MS" pitchFamily="66" charset="0"/>
              </a:rPr>
              <a:t>Combustion reactions </a:t>
            </a:r>
            <a:r>
              <a:rPr lang="en-US" dirty="0">
                <a:latin typeface="Comic Sans MS" pitchFamily="66" charset="0"/>
              </a:rPr>
              <a:t>occur whenever something reacts with oxygen gas.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</a:rPr>
              <a:t>This is also called burning!!! </a:t>
            </a:r>
          </a:p>
        </p:txBody>
      </p:sp>
      <p:pic>
        <p:nvPicPr>
          <p:cNvPr id="39940" name="Picture 4" descr="firetr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429000"/>
            <a:ext cx="5029200" cy="3116086"/>
          </a:xfrm>
          <a:noFill/>
          <a:ln/>
        </p:spPr>
      </p:pic>
      <p:pic>
        <p:nvPicPr>
          <p:cNvPr id="39941" name="Picture 5" descr="bur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3124200"/>
            <a:ext cx="3092450" cy="3525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5638800" cy="5257800"/>
          </a:xfrm>
        </p:spPr>
        <p:txBody>
          <a:bodyPr/>
          <a:lstStyle/>
          <a:p>
            <a:pPr marL="0" indent="0">
              <a:buNone/>
            </a:pPr>
            <a:endParaRPr lang="en-US" sz="2800" u="sng" dirty="0">
              <a:sym typeface="Wingdings" pitchFamily="2" charset="2"/>
            </a:endParaRPr>
          </a:p>
          <a:p>
            <a:r>
              <a:rPr lang="en-US" sz="2800" u="sng" dirty="0">
                <a:sym typeface="Wingdings" pitchFamily="2" charset="2"/>
              </a:rPr>
              <a:t>Products are ALWAYS carbon dioxide and water. </a:t>
            </a:r>
          </a:p>
          <a:p>
            <a:endParaRPr lang="en-US" sz="2800" u="sng" dirty="0">
              <a:sym typeface="Wingdings" pitchFamily="2" charset="2"/>
            </a:endParaRPr>
          </a:p>
          <a:p>
            <a:r>
              <a:rPr lang="en-US" sz="2800" dirty="0"/>
              <a:t>In general:</a:t>
            </a:r>
          </a:p>
        </p:txBody>
      </p:sp>
      <p:pic>
        <p:nvPicPr>
          <p:cNvPr id="40964" name="Picture 4" descr="flammab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6910" y="4370696"/>
            <a:ext cx="1892490" cy="1892490"/>
          </a:xfrm>
          <a:noFill/>
          <a:ln/>
        </p:spPr>
      </p:pic>
      <p:pic>
        <p:nvPicPr>
          <p:cNvPr id="40965" name="Picture 5" descr="codetec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607508"/>
            <a:ext cx="1809750" cy="2189163"/>
          </a:xfrm>
          <a:noFill/>
          <a:ln/>
        </p:spPr>
      </p:pic>
      <p:pic>
        <p:nvPicPr>
          <p:cNvPr id="40966" name="Picture 6" descr="cars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921" y="3124200"/>
            <a:ext cx="2993679" cy="2438400"/>
          </a:xfrm>
          <a:prstGeom prst="rect">
            <a:avLst/>
          </a:prstGeom>
          <a:noFill/>
        </p:spPr>
      </p:pic>
      <p:pic>
        <p:nvPicPr>
          <p:cNvPr id="40967" name="Picture 7" descr="flamm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380999"/>
            <a:ext cx="1321091" cy="132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914400" y="3593812"/>
            <a:ext cx="46233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C</a:t>
            </a:r>
            <a:r>
              <a:rPr lang="en-US" sz="3200" baseline="-25000" dirty="0"/>
              <a:t>x</a:t>
            </a:r>
            <a:r>
              <a:rPr lang="en-US" sz="3200" dirty="0"/>
              <a:t>H</a:t>
            </a:r>
            <a:r>
              <a:rPr lang="en-US" sz="3200" baseline="-25000" dirty="0"/>
              <a:t>y</a:t>
            </a:r>
            <a:r>
              <a:rPr lang="en-US" sz="3200" dirty="0"/>
              <a:t> + O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CO</a:t>
            </a:r>
            <a:r>
              <a:rPr lang="en-US" sz="3200" baseline="-25000" dirty="0">
                <a:sym typeface="Wingdings" pitchFamily="2" charset="2"/>
              </a:rPr>
              <a:t>2</a:t>
            </a:r>
            <a:r>
              <a:rPr lang="en-US" sz="3200" dirty="0">
                <a:sym typeface="Wingdings" pitchFamily="2" charset="2"/>
              </a:rPr>
              <a:t> + H</a:t>
            </a:r>
            <a:r>
              <a:rPr lang="en-US" sz="3200" baseline="-25000" dirty="0">
                <a:sym typeface="Wingdings" pitchFamily="2" charset="2"/>
              </a:rPr>
              <a:t>2</a:t>
            </a:r>
            <a:r>
              <a:rPr lang="en-US" sz="3200" dirty="0">
                <a:sym typeface="Wingdings" pitchFamily="2" charset="2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1907"/>
          <a:stretch/>
        </p:blipFill>
        <p:spPr bwMode="auto">
          <a:xfrm>
            <a:off x="1064550" y="1079772"/>
            <a:ext cx="7165050" cy="339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495800"/>
            <a:ext cx="63246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280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 #1</a:t>
            </a:r>
          </a:p>
          <a:p>
            <a:r>
              <a:rPr lang="en-US" sz="3200" b="1" dirty="0" smtClean="0"/>
              <a:t> CH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</a:t>
            </a:r>
            <a:r>
              <a:rPr lang="en-US" sz="3200" baseline="-25000" dirty="0"/>
              <a:t>(g) </a:t>
            </a:r>
            <a:r>
              <a:rPr lang="en-US" sz="3200" b="1" dirty="0" smtClean="0"/>
              <a:t>   +    2O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</a:t>
            </a:r>
            <a:r>
              <a:rPr lang="en-US" sz="3200" baseline="-25000" dirty="0"/>
              <a:t>(g) </a:t>
            </a:r>
            <a:r>
              <a:rPr lang="en-US" sz="3200" b="1" dirty="0" smtClean="0"/>
              <a:t>  </a:t>
            </a:r>
            <a:r>
              <a:rPr lang="en-US" sz="3200" b="1" dirty="0" smtClean="0">
                <a:latin typeface="Calibri"/>
                <a:cs typeface="Calibri"/>
              </a:rPr>
              <a:t>→</a:t>
            </a:r>
            <a:r>
              <a:rPr lang="en-US" sz="3200" b="1" dirty="0" smtClean="0"/>
              <a:t>  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</a:t>
            </a:r>
            <a:r>
              <a:rPr lang="en-US" sz="3200" baseline="-25000" dirty="0"/>
              <a:t>(g) </a:t>
            </a:r>
            <a:r>
              <a:rPr lang="en-US" sz="3200" b="1" dirty="0" smtClean="0"/>
              <a:t>  +   2H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r>
              <a:rPr lang="en-US" sz="3200" baseline="-25000" dirty="0" smtClean="0"/>
              <a:t>(l</a:t>
            </a:r>
            <a:r>
              <a:rPr lang="en-US" sz="3200" baseline="-25000" dirty="0"/>
              <a:t>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sz="4000" dirty="0">
                <a:latin typeface="Comic Sans MS" pitchFamily="66" charset="0"/>
              </a:rPr>
              <a:t>Types of Reactions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There </a:t>
            </a:r>
            <a:r>
              <a:rPr lang="en-US" dirty="0">
                <a:latin typeface="Comic Sans MS" pitchFamily="66" charset="0"/>
              </a:rPr>
              <a:t>are </a:t>
            </a:r>
            <a:r>
              <a:rPr lang="en-US" u="sng" dirty="0">
                <a:latin typeface="Comic Sans MS" pitchFamily="66" charset="0"/>
              </a:rPr>
              <a:t>five types of chemical reactions</a:t>
            </a:r>
            <a:r>
              <a:rPr lang="en-US" dirty="0">
                <a:latin typeface="Comic Sans MS" pitchFamily="66" charset="0"/>
              </a:rPr>
              <a:t> we can make some predictions for: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3200" u="sng" dirty="0">
                <a:latin typeface="Comic Sans MS" pitchFamily="66" charset="0"/>
              </a:rPr>
              <a:t>Synthesis reactions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3200" u="sng" dirty="0">
                <a:latin typeface="Comic Sans MS" pitchFamily="66" charset="0"/>
              </a:rPr>
              <a:t>Decomposition reactions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3200" u="sng" dirty="0">
                <a:latin typeface="Comic Sans MS" pitchFamily="66" charset="0"/>
              </a:rPr>
              <a:t>Single Replacement reactions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3200" u="sng" dirty="0">
                <a:latin typeface="Comic Sans MS" pitchFamily="66" charset="0"/>
              </a:rPr>
              <a:t>Double </a:t>
            </a:r>
            <a:r>
              <a:rPr lang="en-US" sz="3200" u="sng" dirty="0" smtClean="0">
                <a:latin typeface="Comic Sans MS" pitchFamily="66" charset="0"/>
              </a:rPr>
              <a:t>Replacement </a:t>
            </a:r>
            <a:r>
              <a:rPr lang="en-US" sz="3200" u="sng" dirty="0">
                <a:latin typeface="Comic Sans MS" pitchFamily="66" charset="0"/>
              </a:rPr>
              <a:t>reactions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3200" u="sng" dirty="0">
                <a:latin typeface="Comic Sans MS" pitchFamily="66" charset="0"/>
              </a:rPr>
              <a:t>Combustion reactions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You need to be able to identify the type of reaction and predict the product(s)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Summary </a:t>
            </a:r>
          </a:p>
          <a:p>
            <a:endParaRPr lang="en-US" sz="4000" dirty="0"/>
          </a:p>
          <a:p>
            <a:r>
              <a:rPr lang="en-US" sz="4000" dirty="0" smtClean="0"/>
              <a:t>Video clip five Major Chemical Reactions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6252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Practice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the </a:t>
            </a:r>
            <a:r>
              <a:rPr lang="en-US" dirty="0" smtClean="0"/>
              <a:t>type</a:t>
            </a:r>
            <a:r>
              <a:rPr lang="en-US" dirty="0"/>
              <a:t> </a:t>
            </a:r>
            <a:r>
              <a:rPr lang="en-US" dirty="0" smtClean="0"/>
              <a:t>of reaction</a:t>
            </a: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/>
              <a:t>BaCl</a:t>
            </a:r>
            <a:r>
              <a:rPr lang="en-US" baseline="-25000" dirty="0"/>
              <a:t>2 </a:t>
            </a:r>
            <a:r>
              <a:rPr lang="en-US" dirty="0"/>
              <a:t>+ </a:t>
            </a:r>
            <a:r>
              <a:rPr lang="en-US" dirty="0" smtClean="0"/>
              <a:t>NaSO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   Ba(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dirty="0" smtClean="0">
                <a:sym typeface="Wingdings" pitchFamily="2" charset="2"/>
              </a:rPr>
              <a:t>   +   2NaCl </a:t>
            </a:r>
            <a:endParaRPr lang="en-US" dirty="0">
              <a:sym typeface="Wingdings" pitchFamily="2" charset="2"/>
            </a:endParaRPr>
          </a:p>
          <a:p>
            <a:pPr marL="609600" indent="-609600">
              <a:buFontTx/>
              <a:buAutoNum type="arabicPeriod"/>
            </a:pPr>
            <a:r>
              <a:rPr lang="en-US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6</a:t>
            </a:r>
            <a:r>
              <a:rPr lang="en-US" dirty="0">
                <a:sym typeface="Wingdings" pitchFamily="2" charset="2"/>
              </a:rPr>
              <a:t>H</a:t>
            </a:r>
            <a:r>
              <a:rPr lang="en-US" baseline="-25000" dirty="0">
                <a:sym typeface="Wingdings" pitchFamily="2" charset="2"/>
              </a:rPr>
              <a:t>12</a:t>
            </a:r>
            <a:r>
              <a:rPr lang="en-US" dirty="0">
                <a:sym typeface="Wingdings" pitchFamily="2" charset="2"/>
              </a:rPr>
              <a:t> +  9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2 </a:t>
            </a:r>
            <a:r>
              <a:rPr lang="en-US" dirty="0">
                <a:sym typeface="Wingdings" pitchFamily="2" charset="2"/>
              </a:rPr>
              <a:t>   </a:t>
            </a:r>
            <a:r>
              <a:rPr lang="en-US" dirty="0" smtClean="0">
                <a:sym typeface="Wingdings" pitchFamily="2" charset="2"/>
              </a:rPr>
              <a:t>6CO</a:t>
            </a:r>
            <a:r>
              <a:rPr lang="en-US" baseline="-25000" dirty="0" smtClean="0">
                <a:sym typeface="Wingdings" pitchFamily="2" charset="2"/>
              </a:rPr>
              <a:t>2 </a:t>
            </a:r>
            <a:r>
              <a:rPr lang="en-US" dirty="0" smtClean="0">
                <a:sym typeface="Wingdings" pitchFamily="2" charset="2"/>
              </a:rPr>
              <a:t>     +      6H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endParaRPr lang="en-US" dirty="0">
              <a:sym typeface="Wingdings" pitchFamily="2" charset="2"/>
            </a:endParaRPr>
          </a:p>
          <a:p>
            <a:pPr marL="609600" indent="-609600">
              <a:buFontTx/>
              <a:buAutoNum type="arabicPeriod"/>
            </a:pPr>
            <a:r>
              <a:rPr lang="en-US" dirty="0"/>
              <a:t>Zn + </a:t>
            </a:r>
            <a:r>
              <a:rPr lang="en-US" dirty="0" smtClean="0"/>
              <a:t>Cu(SO</a:t>
            </a:r>
            <a:r>
              <a:rPr lang="en-US" baseline="-25000" dirty="0" smtClean="0"/>
              <a:t>4 </a:t>
            </a:r>
            <a:r>
              <a:rPr lang="en-US" dirty="0"/>
              <a:t>) </a:t>
            </a:r>
            <a:r>
              <a:rPr lang="en-US" dirty="0" smtClean="0">
                <a:sym typeface="Wingdings" pitchFamily="2" charset="2"/>
              </a:rPr>
              <a:t>   Zn(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)   +    Cu</a:t>
            </a:r>
            <a:endParaRPr lang="en-US" dirty="0">
              <a:sym typeface="Wingdings" pitchFamily="2" charset="2"/>
            </a:endParaRPr>
          </a:p>
          <a:p>
            <a:pPr marL="609600" indent="-609600">
              <a:buFontTx/>
              <a:buAutoNum type="arabicPeriod"/>
            </a:pPr>
            <a:r>
              <a:rPr lang="en-US" dirty="0"/>
              <a:t>Cs + Br</a:t>
            </a:r>
            <a:r>
              <a:rPr lang="en-US" baseline="-25000" dirty="0"/>
              <a:t>2 </a:t>
            </a:r>
            <a:r>
              <a:rPr lang="en-US" dirty="0" smtClean="0">
                <a:sym typeface="Wingdings" pitchFamily="2" charset="2"/>
              </a:rPr>
              <a:t>    2CsBr</a:t>
            </a:r>
            <a:endParaRPr lang="en-US" dirty="0">
              <a:sym typeface="Wingdings" pitchFamily="2" charset="2"/>
            </a:endParaRPr>
          </a:p>
          <a:p>
            <a:pPr marL="609600" indent="-609600">
              <a:buFontTx/>
              <a:buAutoNum type="arabicPeriod"/>
            </a:pPr>
            <a:r>
              <a:rPr lang="en-US" dirty="0" smtClean="0">
                <a:sym typeface="Wingdings" pitchFamily="2" charset="2"/>
              </a:rPr>
              <a:t>2NaCl    Na   +   Cl</a:t>
            </a:r>
            <a:r>
              <a:rPr lang="en-US" baseline="-25000" dirty="0" smtClean="0">
                <a:sym typeface="Wingdings" pitchFamily="2" charset="2"/>
              </a:rPr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8126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Practice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the </a:t>
            </a:r>
            <a:r>
              <a:rPr lang="en-US" dirty="0" smtClean="0"/>
              <a:t>type</a:t>
            </a:r>
            <a:r>
              <a:rPr lang="en-US" dirty="0"/>
              <a:t> </a:t>
            </a:r>
            <a:r>
              <a:rPr lang="en-US" dirty="0" smtClean="0"/>
              <a:t>of reaction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1.  BaCl</a:t>
            </a:r>
            <a:r>
              <a:rPr lang="en-US" baseline="-25000" dirty="0" smtClean="0"/>
              <a:t>2 </a:t>
            </a:r>
            <a:r>
              <a:rPr lang="en-US" dirty="0"/>
              <a:t>+ </a:t>
            </a:r>
            <a:r>
              <a:rPr lang="en-US" dirty="0" smtClean="0"/>
              <a:t>NaSO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   Ba(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dirty="0" smtClean="0">
                <a:sym typeface="Wingdings" pitchFamily="2" charset="2"/>
              </a:rPr>
              <a:t>   +   2NaCl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Double Replacement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2.  C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12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+  9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2 </a:t>
            </a:r>
            <a:r>
              <a:rPr lang="en-US" dirty="0">
                <a:sym typeface="Wingdings" pitchFamily="2" charset="2"/>
              </a:rPr>
              <a:t>   </a:t>
            </a:r>
            <a:r>
              <a:rPr lang="en-US" dirty="0" smtClean="0">
                <a:sym typeface="Wingdings" pitchFamily="2" charset="2"/>
              </a:rPr>
              <a:t>6CO</a:t>
            </a:r>
            <a:r>
              <a:rPr lang="en-US" baseline="-25000" dirty="0" smtClean="0">
                <a:sym typeface="Wingdings" pitchFamily="2" charset="2"/>
              </a:rPr>
              <a:t>2 </a:t>
            </a:r>
            <a:r>
              <a:rPr lang="en-US" dirty="0" smtClean="0">
                <a:sym typeface="Wingdings" pitchFamily="2" charset="2"/>
              </a:rPr>
              <a:t>     +      6H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Combustion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54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Practice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the </a:t>
            </a:r>
            <a:r>
              <a:rPr lang="en-US" dirty="0" smtClean="0"/>
              <a:t>type</a:t>
            </a:r>
            <a:r>
              <a:rPr lang="en-US" dirty="0"/>
              <a:t> </a:t>
            </a:r>
            <a:r>
              <a:rPr lang="en-US" dirty="0" smtClean="0"/>
              <a:t>of reaction</a:t>
            </a: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 smtClean="0"/>
              <a:t>Zn </a:t>
            </a:r>
            <a:r>
              <a:rPr lang="en-US" dirty="0"/>
              <a:t>+ </a:t>
            </a:r>
            <a:r>
              <a:rPr lang="en-US" dirty="0" smtClean="0"/>
              <a:t>Cu(SO</a:t>
            </a:r>
            <a:r>
              <a:rPr lang="en-US" baseline="-25000" dirty="0" smtClean="0"/>
              <a:t>4 </a:t>
            </a:r>
            <a:r>
              <a:rPr lang="en-US" dirty="0"/>
              <a:t>) </a:t>
            </a:r>
            <a:r>
              <a:rPr lang="en-US" dirty="0" smtClean="0">
                <a:sym typeface="Wingdings" pitchFamily="2" charset="2"/>
              </a:rPr>
              <a:t>   Zn(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)   +    Cu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Single Replacement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pPr marL="514350" indent="-514350">
              <a:buAutoNum type="arabicPeriod" startAt="4"/>
            </a:pPr>
            <a:r>
              <a:rPr lang="en-US" dirty="0" smtClean="0"/>
              <a:t>Cs </a:t>
            </a:r>
            <a:r>
              <a:rPr lang="en-US" dirty="0"/>
              <a:t>+ Br</a:t>
            </a:r>
            <a:r>
              <a:rPr lang="en-US" baseline="-25000" dirty="0"/>
              <a:t>2 </a:t>
            </a:r>
            <a:r>
              <a:rPr lang="en-US" dirty="0" smtClean="0">
                <a:sym typeface="Wingdings" pitchFamily="2" charset="2"/>
              </a:rPr>
              <a:t>    2CsBr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Synthesis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pPr marL="514350" indent="-514350">
              <a:buAutoNum type="arabicPeriod" startAt="5"/>
            </a:pPr>
            <a:r>
              <a:rPr lang="en-US" dirty="0" smtClean="0">
                <a:sym typeface="Wingdings" pitchFamily="2" charset="2"/>
              </a:rPr>
              <a:t>2NaCl    Na   +   Cl</a:t>
            </a:r>
            <a:r>
              <a:rPr lang="en-US" baseline="-25000" dirty="0" smtClean="0">
                <a:sym typeface="Wingdings" pitchFamily="2" charset="2"/>
              </a:rPr>
              <a:t>2</a:t>
            </a:r>
          </a:p>
          <a:p>
            <a:pPr marL="0" indent="0">
              <a:buNone/>
            </a:pPr>
            <a:r>
              <a:rPr lang="en-US" sz="4800" b="1" baseline="-25000" dirty="0" smtClean="0">
                <a:solidFill>
                  <a:srgbClr val="FF0000"/>
                </a:solidFill>
                <a:sym typeface="Wingdings" pitchFamily="2" charset="2"/>
              </a:rPr>
              <a:t>Decomposition</a:t>
            </a:r>
            <a:endParaRPr lang="en-US" sz="4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1. Synthesis reactions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</a:rPr>
              <a:t>Synthesis reactions</a:t>
            </a:r>
            <a:r>
              <a:rPr lang="en-US" sz="2800" dirty="0">
                <a:latin typeface="Comic Sans MS" pitchFamily="66" charset="0"/>
              </a:rPr>
              <a:t> occur when two or more substances (generally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elements</a:t>
            </a:r>
            <a:r>
              <a:rPr lang="en-US" sz="2800" dirty="0">
                <a:latin typeface="Comic Sans MS" pitchFamily="66" charset="0"/>
              </a:rPr>
              <a:t>) combine to form a </a:t>
            </a:r>
            <a:r>
              <a:rPr lang="en-US" sz="2800" b="1" dirty="0">
                <a:latin typeface="Comic Sans MS" pitchFamily="66" charset="0"/>
              </a:rPr>
              <a:t>single</a:t>
            </a:r>
            <a:r>
              <a:rPr lang="en-US" sz="2800" dirty="0">
                <a:latin typeface="Comic Sans MS" pitchFamily="66" charset="0"/>
              </a:rPr>
              <a:t> compound.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</a:rPr>
              <a:t>(Sometimes these are called combination reactions.)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Comic Sans MS" pitchFamily="66" charset="0"/>
              </a:rPr>
              <a:t>		reactant + reactant </a:t>
            </a:r>
            <a:r>
              <a:rPr lang="en-US" sz="2800" b="1" dirty="0">
                <a:latin typeface="Comic Sans MS" pitchFamily="66" charset="0"/>
                <a:sym typeface="Wingdings" pitchFamily="2" charset="2"/>
              </a:rPr>
              <a:t> 1 product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        Basically</a:t>
            </a:r>
            <a:r>
              <a:rPr lang="en-US" sz="2800" dirty="0">
                <a:latin typeface="Comic Sans MS" pitchFamily="66" charset="0"/>
                <a:sym typeface="Wingdings" pitchFamily="2" charset="2"/>
              </a:rPr>
              <a:t>: A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   +   B        AB</a:t>
            </a:r>
            <a:endParaRPr lang="en-US" sz="2800" dirty="0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4580" name="Picture 4" descr="SYNT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255827"/>
            <a:ext cx="5257800" cy="2149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62" y="1043761"/>
            <a:ext cx="875506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519363" y="4953000"/>
            <a:ext cx="136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" pitchFamily="18" charset="0"/>
              </a:rPr>
              <a:t>Reactants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391400" y="4953000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Products</a:t>
            </a: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8001000" y="4191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H="1" flipV="1">
            <a:off x="2286000" y="4114800"/>
            <a:ext cx="914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3200400" y="4114800"/>
            <a:ext cx="990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813873" y="274320"/>
            <a:ext cx="82381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</a:rPr>
              <a:t>Example #1: 2H</a:t>
            </a:r>
            <a:r>
              <a:rPr lang="en-US" sz="4400" b="1" baseline="-25000" dirty="0" smtClean="0">
                <a:latin typeface="Times New Roman" pitchFamily="18" charset="0"/>
              </a:rPr>
              <a:t>2</a:t>
            </a:r>
            <a:r>
              <a:rPr lang="en-US" sz="4400" b="1" dirty="0" smtClean="0">
                <a:latin typeface="Times New Roman" pitchFamily="18" charset="0"/>
              </a:rPr>
              <a:t>  </a:t>
            </a:r>
            <a:r>
              <a:rPr lang="en-US" sz="4400" b="1" dirty="0">
                <a:latin typeface="Times New Roman" pitchFamily="18" charset="0"/>
              </a:rPr>
              <a:t>+  O</a:t>
            </a:r>
            <a:r>
              <a:rPr lang="en-US" sz="4400" b="1" baseline="-25000" dirty="0">
                <a:latin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</a:rPr>
              <a:t>  </a:t>
            </a:r>
            <a:r>
              <a:rPr lang="en-US" sz="4400" b="1" dirty="0">
                <a:latin typeface="Times New Roman" pitchFamily="18" charset="0"/>
                <a:sym typeface="Wingdings" pitchFamily="2" charset="2"/>
              </a:rPr>
              <a:t>  2H</a:t>
            </a:r>
            <a:r>
              <a:rPr lang="en-US" sz="4400" b="1" baseline="-25000" dirty="0"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sz="4400" b="1" dirty="0">
                <a:latin typeface="Times New Roman" pitchFamily="18" charset="0"/>
                <a:sym typeface="Wingdings" pitchFamily="2" charset="2"/>
              </a:rPr>
              <a:t>O</a:t>
            </a:r>
            <a:endParaRPr lang="en-US" sz="4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066800" y="5040313"/>
            <a:ext cx="6332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General form:   A           +           B          </a:t>
            </a:r>
            <a:r>
              <a:rPr lang="en-US" sz="2000" b="1">
                <a:sym typeface="Wingdings" pitchFamily="2" charset="2"/>
              </a:rPr>
              <a:t>             AB</a:t>
            </a:r>
            <a:endParaRPr lang="en-US" sz="2000" b="1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574925" y="5497513"/>
            <a:ext cx="523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element or	element or	   compound</a:t>
            </a:r>
          </a:p>
          <a:p>
            <a:r>
              <a:rPr lang="en-US" sz="2000"/>
              <a:t>compound	compound</a:t>
            </a: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721475" y="4191000"/>
            <a:ext cx="533400" cy="53340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Mg</a:t>
            </a:r>
            <a:r>
              <a:rPr lang="en-US" sz="2000" baseline="30000"/>
              <a:t>2+</a:t>
            </a: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6188075" y="4191000"/>
            <a:ext cx="533400" cy="533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</a:t>
            </a:r>
            <a:r>
              <a:rPr lang="en-US" sz="2000" baseline="30000"/>
              <a:t>2-</a:t>
            </a: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2606675" y="4227513"/>
            <a:ext cx="533400" cy="53340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Mg</a:t>
            </a: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4283075" y="3313113"/>
            <a:ext cx="533400" cy="533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</a:t>
            </a: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4283075" y="3810000"/>
            <a:ext cx="533400" cy="533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</a:t>
            </a:r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6188075" y="3313113"/>
            <a:ext cx="533400" cy="53340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Mg</a:t>
            </a:r>
            <a:r>
              <a:rPr lang="en-US" sz="2000" baseline="30000"/>
              <a:t>2+</a:t>
            </a:r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6721475" y="3313113"/>
            <a:ext cx="533400" cy="533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</a:t>
            </a:r>
            <a:r>
              <a:rPr lang="en-US" sz="2000" baseline="30000"/>
              <a:t>2-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04800" y="531167"/>
            <a:ext cx="845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/>
              <a:t>Example #2     </a:t>
            </a:r>
          </a:p>
          <a:p>
            <a:endParaRPr lang="en-US" sz="2800" b="1" dirty="0"/>
          </a:p>
          <a:p>
            <a:r>
              <a:rPr lang="en-US" sz="2800" b="1" dirty="0" smtClean="0"/>
              <a:t>   </a:t>
            </a:r>
            <a:r>
              <a:rPr lang="en-US" sz="3600" b="1" dirty="0" smtClean="0"/>
              <a:t>2Mg    </a:t>
            </a:r>
            <a:r>
              <a:rPr lang="en-US" sz="3600" b="1" dirty="0"/>
              <a:t>+        O</a:t>
            </a:r>
            <a:r>
              <a:rPr lang="en-US" sz="3600" b="1" baseline="-25000" dirty="0"/>
              <a:t>2</a:t>
            </a:r>
            <a:r>
              <a:rPr lang="en-US" sz="3600" b="1" dirty="0"/>
              <a:t>      </a:t>
            </a:r>
            <a:r>
              <a:rPr lang="en-US" sz="3600" b="1" dirty="0">
                <a:sym typeface="Wingdings" pitchFamily="2" charset="2"/>
              </a:rPr>
              <a:t>        2 </a:t>
            </a:r>
            <a:r>
              <a:rPr lang="en-US" sz="3600" b="1" dirty="0" err="1">
                <a:sym typeface="Wingdings" pitchFamily="2" charset="2"/>
              </a:rPr>
              <a:t>MgO</a:t>
            </a:r>
            <a:endParaRPr lang="en-US" sz="3600" b="1" dirty="0"/>
          </a:p>
        </p:txBody>
      </p:sp>
      <p:sp>
        <p:nvSpPr>
          <p:cNvPr id="69646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2590800" y="3276600"/>
            <a:ext cx="533400" cy="53340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Mg</a:t>
            </a:r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2606675" y="3276600"/>
            <a:ext cx="533400" cy="53340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 </a:t>
            </a:r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4267200" y="3352800"/>
            <a:ext cx="533400" cy="533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9.89367E-7 C 0.04965 -0.00139 0.08246 0.00277 0.12551 -0.01133 C 0.13541 -0.03075 0.12378 -0.01156 0.13611 -0.02266 C 0.13854 -0.02497 0.13992 -0.02936 0.14253 -0.03121 C 0.14652 -0.03398 0.15538 -0.03676 0.15538 -0.03676 C 0.21996 -0.0356 0.28749 -0.05502 0.34895 -0.02844 C 0.35694 -0.02127 0.36545 -0.01826 0.37447 -0.0141 C 0.37656 -0.01318 0.37881 -0.01225 0.3809 -0.01133 C 0.38298 -0.01041 0.38732 -0.00856 0.38732 -0.00856 C 0.39513 -0.00139 0.39531 -0.00509 0.3894 0.00277 " pathEditMode="relative" ptsTypes="fffffffffA">
                                      <p:cBhvr>
                                        <p:cTn id="13" dur="2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32 -0.00092 0.03264 -0.00139 0.04896 -0.00301 C 0.06025 -0.00416 0.06841 -0.01549 0.07882 -0.01988 C 0.08941 -0.02936 0.10052 -0.03999 0.11285 -0.04531 C 0.12396 -0.05525 0.13629 -0.06496 0.14896 -0.07097 C 0.17657 -0.07004 0.20434 -0.0705 0.23195 -0.06796 C 0.23646 -0.0675 0.24045 -0.06426 0.2448 -0.06241 C 0.24688 -0.06149 0.25105 -0.05964 0.25105 -0.05964 C 0.25938 -0.04346 0.26181 -0.0252 0.26181 -0.00578 " pathEditMode="relative" ptsTypes="ffffffffA">
                                      <p:cBhvr>
                                        <p:cTn id="15" dur="2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  <p:bldP spid="69637" grpId="0" autoUpdateAnimBg="0"/>
      <p:bldP spid="69641" grpId="0" animBg="1"/>
      <p:bldP spid="69643" grpId="0" animBg="1"/>
      <p:bldP spid="69644" grpId="0" animBg="1"/>
      <p:bldP spid="69647" grpId="0" animBg="1"/>
      <p:bldP spid="69648" grpId="0" animBg="1"/>
      <p:bldP spid="69648" grpId="1" animBg="1"/>
      <p:bldP spid="69649" grpId="0" animBg="1"/>
      <p:bldP spid="696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1. Synthesis reactions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4038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i="1" dirty="0" smtClean="0">
                <a:latin typeface="Comic Sans MS" pitchFamily="66" charset="0"/>
                <a:sym typeface="Wingdings" pitchFamily="2" charset="2"/>
              </a:rPr>
              <a:t>Practice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000" dirty="0" smtClean="0">
                <a:latin typeface="Comic Sans MS" pitchFamily="66" charset="0"/>
                <a:sym typeface="Wingdings" pitchFamily="2" charset="2"/>
              </a:rPr>
              <a:t>      Na (s)    +    </a:t>
            </a:r>
            <a:r>
              <a:rPr lang="en-US" sz="4000" dirty="0" smtClean="0">
                <a:latin typeface="Comic Sans MS" pitchFamily="66" charset="0"/>
                <a:sym typeface="Wingdings" pitchFamily="2" charset="2"/>
              </a:rPr>
              <a:t>Cl</a:t>
            </a:r>
            <a:r>
              <a:rPr lang="en-US" sz="40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4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4000" dirty="0" smtClean="0">
                <a:latin typeface="Comic Sans MS" pitchFamily="66" charset="0"/>
                <a:sym typeface="Wingdings" pitchFamily="2" charset="2"/>
              </a:rPr>
              <a:t>(g) </a:t>
            </a:r>
            <a:r>
              <a:rPr lang="en-US" sz="4000" b="1" dirty="0" smtClean="0">
                <a:latin typeface="Comic Sans MS" pitchFamily="66" charset="0"/>
                <a:sym typeface="Wingdings" pitchFamily="2" charset="2"/>
              </a:rPr>
              <a:t>    ?</a:t>
            </a:r>
            <a:endParaRPr lang="en-US" sz="4000" dirty="0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4580" name="Picture 4" descr="SYNT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5777609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9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1. Synthesis reactions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4038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dirty="0" smtClean="0">
                <a:latin typeface="Comic Sans MS" pitchFamily="66" charset="0"/>
                <a:sym typeface="Wingdings" pitchFamily="2" charset="2"/>
              </a:rPr>
              <a:t>Practice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000" dirty="0" smtClean="0">
                <a:latin typeface="Comic Sans MS" pitchFamily="66" charset="0"/>
                <a:sym typeface="Wingdings" pitchFamily="2" charset="2"/>
              </a:rPr>
              <a:t>  2Na (s)    +    </a:t>
            </a:r>
            <a:r>
              <a:rPr lang="en-US" sz="4000" dirty="0" smtClean="0">
                <a:latin typeface="Comic Sans MS" pitchFamily="66" charset="0"/>
                <a:sym typeface="Wingdings" pitchFamily="2" charset="2"/>
              </a:rPr>
              <a:t>Cl</a:t>
            </a:r>
            <a:r>
              <a:rPr lang="en-US" sz="40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4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4000" dirty="0" smtClean="0">
                <a:latin typeface="Comic Sans MS" pitchFamily="66" charset="0"/>
                <a:sym typeface="Wingdings" pitchFamily="2" charset="2"/>
              </a:rPr>
              <a:t>(g) </a:t>
            </a:r>
            <a:r>
              <a:rPr lang="en-US" sz="4000" b="1" dirty="0" smtClean="0">
                <a:latin typeface="Comic Sans MS" pitchFamily="66" charset="0"/>
                <a:sym typeface="Wingdings" pitchFamily="2" charset="2"/>
              </a:rPr>
              <a:t>  </a:t>
            </a:r>
            <a:r>
              <a:rPr lang="en-US" sz="4000" b="1" dirty="0" smtClean="0">
                <a:latin typeface="Comic Sans MS" pitchFamily="66" charset="0"/>
                <a:sym typeface="Wingdings" pitchFamily="2" charset="2"/>
              </a:rPr>
              <a:t>2NaCl </a:t>
            </a:r>
            <a:r>
              <a:rPr lang="en-US" sz="4000" b="1" dirty="0" smtClean="0">
                <a:latin typeface="Comic Sans MS" pitchFamily="66" charset="0"/>
                <a:sym typeface="Wingdings" pitchFamily="2" charset="2"/>
              </a:rPr>
              <a:t>(s)</a:t>
            </a:r>
            <a:endParaRPr lang="en-US" sz="4000" dirty="0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4580" name="Picture 4" descr="SYNT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5777609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8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1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nother synthesis </a:t>
            </a:r>
            <a:r>
              <a:rPr lang="en-US" dirty="0"/>
              <a:t>reaction</a:t>
            </a:r>
          </a:p>
        </p:txBody>
      </p:sp>
      <p:pic>
        <p:nvPicPr>
          <p:cNvPr id="25604" name="Picture 4" descr="potassiumchloridere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17362" cy="555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737</Words>
  <Application>Microsoft Office PowerPoint</Application>
  <PresentationFormat>On-screen Show (4:3)</PresentationFormat>
  <Paragraphs>161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Chemical Reactions &amp; Equations</vt:lpstr>
      <vt:lpstr>PowerPoint Presentation</vt:lpstr>
      <vt:lpstr>Types of Reactions</vt:lpstr>
      <vt:lpstr>1. Synthesis reactions</vt:lpstr>
      <vt:lpstr>PowerPoint Presentation</vt:lpstr>
      <vt:lpstr>PowerPoint Presentation</vt:lpstr>
      <vt:lpstr>1. Synthesis reactions</vt:lpstr>
      <vt:lpstr>1. Synthesis reactions</vt:lpstr>
      <vt:lpstr>PowerPoint Presentation</vt:lpstr>
      <vt:lpstr>2. Decomposition Reactions</vt:lpstr>
      <vt:lpstr>Example #1           2HgO(s)  →  2Hg(l)   +   O2(g)   </vt:lpstr>
      <vt:lpstr>Example #2:  2H2O2        2H2O     +     O2  video clip elephant toothpaste</vt:lpstr>
      <vt:lpstr>Practice</vt:lpstr>
      <vt:lpstr>Practice</vt:lpstr>
      <vt:lpstr>Practice</vt:lpstr>
      <vt:lpstr>Practice</vt:lpstr>
      <vt:lpstr>3. Single Replacement Reactions</vt:lpstr>
      <vt:lpstr>Example #1 2Li(s)  +   2H2O(l)    →  2LiOH(aq)  +    H2(g)</vt:lpstr>
      <vt:lpstr>Example #2 Mg    +    CuSO4       MgSO4   +    Cu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Practice</vt:lpstr>
      <vt:lpstr>5. Combustion Reactions</vt:lpstr>
      <vt:lpstr>PowerPoint Presentation</vt:lpstr>
      <vt:lpstr>PowerPoint Presentation</vt:lpstr>
      <vt:lpstr>PowerPoint Presentation</vt:lpstr>
      <vt:lpstr>Mixed Practice</vt:lpstr>
      <vt:lpstr>Mixed Practice</vt:lpstr>
      <vt:lpstr>Mixed Practice</vt:lpstr>
    </vt:vector>
  </TitlesOfParts>
  <Company>Centennial 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9 Chemical Reactions &amp; Equations</dc:title>
  <dc:creator>Susan T. Salb</dc:creator>
  <cp:lastModifiedBy>CCSD</cp:lastModifiedBy>
  <cp:revision>89</cp:revision>
  <dcterms:created xsi:type="dcterms:W3CDTF">2009-02-07T19:53:38Z</dcterms:created>
  <dcterms:modified xsi:type="dcterms:W3CDTF">2015-03-12T15:19:52Z</dcterms:modified>
</cp:coreProperties>
</file>