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2B4-B2B9-46B7-BF19-A75A27709D7F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04EF9-34BA-4167-83AA-B3D5E599A2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447799"/>
          </a:xfrm>
        </p:spPr>
        <p:txBody>
          <a:bodyPr/>
          <a:lstStyle/>
          <a:p>
            <a:r>
              <a:rPr lang="en-US" dirty="0" smtClean="0"/>
              <a:t>Guided Notes 4a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Bonding (Polyatomic Ions)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*you NEED your Polyatomic Reference Sheet to understand where the names are coming from*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/>
              <a:t>Check for Understanding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*Use your flow chart on the Reference Sheet*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smtClean="0"/>
              <a:t>What is the name of Mg(SO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_Magnesium _ _Sulfate_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What is the name of (NH</a:t>
            </a:r>
            <a:r>
              <a:rPr lang="en-US" baseline="-25000" dirty="0" smtClean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Cl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_Ammonium_ _Chloride_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the bottom of your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Anytime you see ( ) they represent a polyatomic ion= check your table for their charge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Go with this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Pretend Mrs. </a:t>
            </a:r>
            <a:r>
              <a:rPr lang="en-US" dirty="0" err="1" smtClean="0"/>
              <a:t>Shorette</a:t>
            </a:r>
            <a:r>
              <a:rPr lang="en-US" dirty="0" smtClean="0"/>
              <a:t> is a CATION (has energy/electrons to GIVE). She has 1 valence electron because she is from Group 1.</a:t>
            </a:r>
          </a:p>
          <a:p>
            <a:endParaRPr lang="en-US" dirty="0"/>
          </a:p>
          <a:p>
            <a:r>
              <a:rPr lang="en-US" dirty="0" smtClean="0"/>
              <a:t>Rancho High School is an ANION (needs to TAKE electrons to be stable). Rancho needs  2 valence electrons (two sets of classes) because they are from Group 16.</a:t>
            </a:r>
          </a:p>
          <a:p>
            <a:endParaRPr lang="en-US" dirty="0"/>
          </a:p>
          <a:p>
            <a:r>
              <a:rPr lang="en-US" dirty="0" smtClean="0"/>
              <a:t>Mrs. </a:t>
            </a:r>
            <a:r>
              <a:rPr lang="en-US" dirty="0" err="1" smtClean="0"/>
              <a:t>Shorette</a:t>
            </a:r>
            <a:r>
              <a:rPr lang="en-US" dirty="0" smtClean="0"/>
              <a:t> cannot make an IONIC BOND with Rancho High School’s needs. Welcome back Chemistry classes! Come back home (room 1009) on Monday!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blue color means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Throughout the slides you will see 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  <a:r>
              <a:rPr lang="en-US" dirty="0" smtClean="0"/>
              <a:t> text. This text is additional information. You may add this information to your notes if it will help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err="1" smtClean="0"/>
              <a:t>polyatomics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Polyatomics</a:t>
            </a:r>
            <a:r>
              <a:rPr lang="en-US" dirty="0" smtClean="0"/>
              <a:t>: ions made of a __groups of atoms__</a:t>
            </a:r>
          </a:p>
          <a:p>
            <a:endParaRPr lang="en-US" dirty="0"/>
          </a:p>
          <a:p>
            <a:r>
              <a:rPr lang="en-US" dirty="0" smtClean="0"/>
              <a:t>Example: ammonium __ (NH</a:t>
            </a:r>
            <a:r>
              <a:rPr lang="en-US" baseline="-25000" dirty="0" smtClean="0"/>
              <a:t>4</a:t>
            </a:r>
            <a:r>
              <a:rPr lang="en-US" dirty="0" smtClean="0"/>
              <a:t>) </a:t>
            </a:r>
          </a:p>
          <a:p>
            <a:r>
              <a:rPr lang="en-US" dirty="0"/>
              <a:t>phosphate</a:t>
            </a:r>
            <a:r>
              <a:rPr lang="en-US" dirty="0" smtClean="0"/>
              <a:t>__(PO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3-</a:t>
            </a:r>
          </a:p>
          <a:p>
            <a:endParaRPr lang="en-US" baseline="30000" dirty="0"/>
          </a:p>
          <a:p>
            <a:r>
              <a:rPr lang="en-US" dirty="0" smtClean="0">
                <a:solidFill>
                  <a:srgbClr val="0070C0"/>
                </a:solidFill>
              </a:rPr>
              <a:t>Hint- we find out the names of the (</a:t>
            </a:r>
            <a:r>
              <a:rPr lang="en-US" dirty="0" err="1" smtClean="0">
                <a:solidFill>
                  <a:srgbClr val="0070C0"/>
                </a:solidFill>
              </a:rPr>
              <a:t>polyatomics</a:t>
            </a:r>
            <a:r>
              <a:rPr lang="en-US" dirty="0" smtClean="0">
                <a:solidFill>
                  <a:srgbClr val="0070C0"/>
                </a:solidFill>
              </a:rPr>
              <a:t>) by looking at our Reference Sheet</a:t>
            </a:r>
            <a:endParaRPr lang="en-US" baseline="3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</a:t>
            </a:r>
            <a:r>
              <a:rPr lang="en-US" dirty="0" err="1" smtClean="0"/>
              <a:t>polyatomics</a:t>
            </a:r>
            <a:r>
              <a:rPr lang="en-US" dirty="0" smtClean="0"/>
              <a:t> used in ionic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__can lose/give__ electrons like a metal and become a __</a:t>
            </a:r>
            <a:r>
              <a:rPr lang="en-US" dirty="0" err="1" smtClean="0"/>
              <a:t>cation</a:t>
            </a:r>
            <a:r>
              <a:rPr lang="en-US" dirty="0" smtClean="0"/>
              <a:t>__</a:t>
            </a:r>
          </a:p>
          <a:p>
            <a:r>
              <a:rPr lang="en-US" dirty="0" smtClean="0"/>
              <a:t>Example: ammonium 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+</a:t>
            </a:r>
          </a:p>
          <a:p>
            <a:endParaRPr lang="en-US" dirty="0" smtClean="0"/>
          </a:p>
          <a:p>
            <a:r>
              <a:rPr lang="en-US" dirty="0" smtClean="0"/>
              <a:t>Most __will take__ electrons like a nonmetal and become an __anion__</a:t>
            </a:r>
          </a:p>
          <a:p>
            <a:r>
              <a:rPr lang="en-US" dirty="0" smtClean="0"/>
              <a:t>Example: phosphate 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3-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you determine the formula using </a:t>
            </a:r>
            <a:r>
              <a:rPr lang="en-US" dirty="0" err="1" smtClean="0"/>
              <a:t>polyatomics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Cross-down method (</a:t>
            </a:r>
            <a:r>
              <a:rPr lang="en-US" dirty="0" smtClean="0">
                <a:solidFill>
                  <a:srgbClr val="0070C0"/>
                </a:solidFill>
              </a:rPr>
              <a:t>we find the charges of the </a:t>
            </a:r>
            <a:r>
              <a:rPr lang="en-US" dirty="0" err="1" smtClean="0">
                <a:solidFill>
                  <a:srgbClr val="0070C0"/>
                </a:solidFill>
              </a:rPr>
              <a:t>polyatomics</a:t>
            </a:r>
            <a:r>
              <a:rPr lang="en-US" dirty="0" smtClean="0">
                <a:solidFill>
                  <a:srgbClr val="0070C0"/>
                </a:solidFill>
              </a:rPr>
              <a:t> by looking at the Reference Sheet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1+    </a:t>
            </a:r>
            <a:r>
              <a:rPr lang="en-US" dirty="0" smtClean="0"/>
              <a:t>O </a:t>
            </a:r>
            <a:r>
              <a:rPr lang="en-US" baseline="30000" dirty="0" smtClean="0"/>
              <a:t>2-		</a:t>
            </a:r>
            <a:r>
              <a:rPr lang="en-US" dirty="0" smtClean="0"/>
              <a:t>_(NH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O_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(NH</a:t>
            </a:r>
            <a:r>
              <a:rPr lang="en-US" baseline="-25000" dirty="0" smtClean="0">
                <a:solidFill>
                  <a:srgbClr val="0070C0"/>
                </a:solidFill>
              </a:rPr>
              <a:t>4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aseline="30000" dirty="0" smtClean="0">
                <a:solidFill>
                  <a:srgbClr val="0070C0"/>
                </a:solidFill>
              </a:rPr>
              <a:t>1+     </a:t>
            </a:r>
            <a:r>
              <a:rPr lang="en-US" dirty="0" smtClean="0">
                <a:solidFill>
                  <a:srgbClr val="0070C0"/>
                </a:solidFill>
              </a:rPr>
              <a:t>We find the 1+ on the Reference Sheet</a:t>
            </a:r>
            <a:endParaRPr lang="en-US" baseline="30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aseline="300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O </a:t>
            </a:r>
            <a:r>
              <a:rPr lang="en-US" baseline="30000" dirty="0" smtClean="0">
                <a:solidFill>
                  <a:srgbClr val="0070C0"/>
                </a:solidFill>
              </a:rPr>
              <a:t>2-</a:t>
            </a:r>
            <a:r>
              <a:rPr lang="en-US" dirty="0" smtClean="0">
                <a:solidFill>
                  <a:srgbClr val="0070C0"/>
                </a:solidFill>
              </a:rPr>
              <a:t>          Like before, we use the Group # to tell us  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  that Oxygen NEEDS to TAKE 2 more valence 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  electrons to be stable/complete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Na+   (PO</a:t>
            </a:r>
            <a:r>
              <a:rPr lang="en-US" baseline="-25000" dirty="0" smtClean="0"/>
              <a:t>4</a:t>
            </a:r>
            <a:r>
              <a:rPr lang="en-US" dirty="0" smtClean="0"/>
              <a:t>) </a:t>
            </a:r>
            <a:r>
              <a:rPr lang="en-US" baseline="30000" dirty="0" smtClean="0"/>
              <a:t>3-     	 </a:t>
            </a:r>
            <a:r>
              <a:rPr lang="en-US" dirty="0" smtClean="0"/>
              <a:t>__Na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)__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Na </a:t>
            </a:r>
            <a:r>
              <a:rPr lang="en-US" baseline="30000" dirty="0" smtClean="0">
                <a:solidFill>
                  <a:srgbClr val="0070C0"/>
                </a:solidFill>
              </a:rPr>
              <a:t>1+</a:t>
            </a:r>
            <a:r>
              <a:rPr lang="en-US" dirty="0" smtClean="0">
                <a:solidFill>
                  <a:srgbClr val="0070C0"/>
                </a:solidFill>
              </a:rPr>
              <a:t>  	Sodium is in Group 1 and wants to 		GIVE away its 1 valence electron (you 		can just put a + to represent 1+)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(PO</a:t>
            </a:r>
            <a:r>
              <a:rPr lang="en-US" baseline="-25000" dirty="0" smtClean="0">
                <a:solidFill>
                  <a:srgbClr val="0070C0"/>
                </a:solidFill>
              </a:rPr>
              <a:t>4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baseline="30000" dirty="0" smtClean="0">
                <a:solidFill>
                  <a:srgbClr val="0070C0"/>
                </a:solidFill>
              </a:rPr>
              <a:t>3-</a:t>
            </a:r>
            <a:r>
              <a:rPr lang="en-US" dirty="0" smtClean="0">
                <a:solidFill>
                  <a:srgbClr val="0070C0"/>
                </a:solidFill>
              </a:rPr>
              <a:t>	We find the </a:t>
            </a:r>
            <a:r>
              <a:rPr lang="en-US" baseline="30000" dirty="0" smtClean="0">
                <a:solidFill>
                  <a:srgbClr val="0070C0"/>
                </a:solidFill>
              </a:rPr>
              <a:t>3-</a:t>
            </a:r>
            <a:r>
              <a:rPr lang="en-US" dirty="0" smtClean="0">
                <a:solidFill>
                  <a:srgbClr val="0070C0"/>
                </a:solidFill>
              </a:rPr>
              <a:t> on the Polyatomic Reference Sheet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name these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Positive ion is __1</a:t>
            </a:r>
            <a:r>
              <a:rPr lang="en-US" baseline="30000" dirty="0" smtClean="0"/>
              <a:t>st</a:t>
            </a:r>
            <a:r>
              <a:rPr lang="en-US" dirty="0" smtClean="0"/>
              <a:t>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Negative ion is __2</a:t>
            </a:r>
            <a:r>
              <a:rPr lang="en-US" baseline="30000" dirty="0" smtClean="0"/>
              <a:t>nd</a:t>
            </a:r>
            <a:r>
              <a:rPr lang="en-US" dirty="0" smtClean="0"/>
              <a:t>__</a:t>
            </a:r>
          </a:p>
          <a:p>
            <a:endParaRPr lang="en-US" dirty="0"/>
          </a:p>
          <a:p>
            <a:r>
              <a:rPr lang="en-US" dirty="0" smtClean="0"/>
              <a:t>“ide” ending __not used_ </a:t>
            </a:r>
            <a:r>
              <a:rPr lang="en-US" dirty="0" smtClean="0">
                <a:solidFill>
                  <a:srgbClr val="0070C0"/>
                </a:solidFill>
              </a:rPr>
              <a:t>if elements are in brackets, then see Reference Sheet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Note- Polyatomic name replaces the original ending.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 naming)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phosphate: Na</a:t>
            </a:r>
            <a:r>
              <a:rPr lang="en-US" baseline="-25000" dirty="0" smtClean="0"/>
              <a:t>3</a:t>
            </a:r>
            <a:r>
              <a:rPr lang="en-US" dirty="0" smtClean="0"/>
              <a:t> 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Na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 is Sodium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(PO</a:t>
            </a:r>
            <a:r>
              <a:rPr lang="en-US" baseline="-25000" dirty="0" smtClean="0">
                <a:solidFill>
                  <a:srgbClr val="0070C0"/>
                </a:solidFill>
              </a:rPr>
              <a:t>4</a:t>
            </a:r>
            <a:r>
              <a:rPr lang="en-US" dirty="0" smtClean="0">
                <a:solidFill>
                  <a:srgbClr val="0070C0"/>
                </a:solidFill>
              </a:rPr>
              <a:t>) because it is in parenthesis we look at our Reference Sheet and find the name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414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Guided Notes 4a</vt:lpstr>
      <vt:lpstr>Go with this example…</vt:lpstr>
      <vt:lpstr>What blue color means</vt:lpstr>
      <vt:lpstr>What are polyatomics?</vt:lpstr>
      <vt:lpstr>How are polyatomics used in ionic compounds?</vt:lpstr>
      <vt:lpstr>How do you determine the formula using polyatomics?</vt:lpstr>
      <vt:lpstr>Continued Example</vt:lpstr>
      <vt:lpstr>How do you name these compounds?</vt:lpstr>
      <vt:lpstr>Example (for naming)</vt:lpstr>
      <vt:lpstr>Check for Understanding *Use your flow chart on the Reference Sheet*</vt:lpstr>
      <vt:lpstr>Add to the bottom of your notes: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Yummy</dc:creator>
  <cp:lastModifiedBy>CCSD</cp:lastModifiedBy>
  <cp:revision>10</cp:revision>
  <dcterms:created xsi:type="dcterms:W3CDTF">2015-02-05T04:37:46Z</dcterms:created>
  <dcterms:modified xsi:type="dcterms:W3CDTF">2015-02-06T14:36:47Z</dcterms:modified>
</cp:coreProperties>
</file>