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2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D37C2-C56D-445A-BFB2-7C252E758EA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142B8-41C3-469C-8F1C-72F6349A46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mUl5f8QtIC8FNM&amp;tbnid=1XrjnvNs8nc2_M:&amp;ved=0CAUQjRw&amp;url=http://chemistry.about.com/od/elementfacts/ig/Atom-Diagrams/Lithium-Atom.-dsj.htm&amp;ei=F0ylUrmREeTgyQGctYGgAg&amp;psig=AFQjCNGscjqpUUKswMDCYLG-njk0qX4U0g&amp;ust=1386651018140775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frm=1&amp;source=images&amp;cd=&amp;cad=rja&amp;docid=jJfwB13I3c79lM&amp;tbnid=tT1NM66iV_8AUM:&amp;ved=0CAUQjRw&amp;url=http://en.wikipedia.org/wiki/Noble_gas&amp;ei=TUylUoLxMIS0yAHqgoGQCA&amp;psig=AFQjCNET87lH5An9I8KQAuKk28Qm1-L-yQ&amp;ust=138665106121607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2/26/Lewis_dot_Li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source=images&amp;cd=&amp;cad=rja&amp;docid=tnSXmyCbSNRIoM&amp;tbnid=GlPN4-Se47jRlM:&amp;ved=0CAgQjRw&amp;url=http://www.m2c3.com/chemistry/VLI/M1_Topic3/M1_Topic3_print.html&amp;ei=6FGlUo_rE42FyQHi9oAI&amp;psig=AFQjCNHfJCzDUFJJaK5BQsuZ2hCpQVfbpA&amp;ust=138665252038101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Bonding </a:t>
            </a:r>
            <a:br>
              <a:rPr lang="en-US" dirty="0" smtClean="0"/>
            </a:br>
            <a:r>
              <a:rPr lang="en-US" dirty="0" smtClean="0"/>
              <a:t>Guided Notes #1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(label this page #4- with a circle)</a:t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(see my website if you don’t know what assignments 1, 2, and 3 were- binder quiz Tuesday!)</a:t>
            </a:r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Practice- How many valence electrons does K have? (Hint- what group # is K in?) </a:t>
            </a:r>
            <a:r>
              <a:rPr lang="en-US" dirty="0" smtClean="0"/>
              <a:t>_</a:t>
            </a:r>
            <a:r>
              <a:rPr lang="en-US" dirty="0" smtClean="0"/>
              <a:t>1</a:t>
            </a:r>
            <a:r>
              <a:rPr lang="en-US" dirty="0" smtClean="0"/>
              <a:t>(group 1)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Practice- </a:t>
            </a:r>
            <a:r>
              <a:rPr lang="en-US" dirty="0"/>
              <a:t>How many valence electrons does C have? </a:t>
            </a:r>
            <a:r>
              <a:rPr lang="en-US" dirty="0" smtClean="0"/>
              <a:t>___4</a:t>
            </a:r>
            <a:r>
              <a:rPr lang="en-US" dirty="0" smtClean="0"/>
              <a:t>__(group 14)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vs</a:t>
            </a:r>
            <a:r>
              <a:rPr lang="en-US" dirty="0" smtClean="0"/>
              <a:t> Partial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atom with a complete valence shell is </a:t>
            </a:r>
            <a:r>
              <a:rPr lang="en-US" u="sng" dirty="0" smtClean="0"/>
              <a:t>____</a:t>
            </a:r>
            <a:r>
              <a:rPr lang="en-US" u="sng" dirty="0" smtClean="0"/>
              <a:t>unreactive</a:t>
            </a:r>
            <a:r>
              <a:rPr lang="en-US" u="sng" dirty="0" smtClean="0"/>
              <a:t>___</a:t>
            </a:r>
            <a:r>
              <a:rPr lang="en-US" dirty="0" smtClean="0"/>
              <a:t> </a:t>
            </a:r>
            <a:r>
              <a:rPr lang="en-US" dirty="0"/>
              <a:t>or inert.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/>
              <a:t>An atom with an </a:t>
            </a:r>
            <a:r>
              <a:rPr lang="en-US" u="sng" dirty="0" smtClean="0"/>
              <a:t>___</a:t>
            </a:r>
            <a:r>
              <a:rPr lang="en-US" u="sng" dirty="0" smtClean="0"/>
              <a:t>incomplete</a:t>
            </a:r>
            <a:r>
              <a:rPr lang="en-US" u="sng" dirty="0" smtClean="0"/>
              <a:t>____</a:t>
            </a:r>
            <a:r>
              <a:rPr lang="en-US" dirty="0" smtClean="0"/>
              <a:t> </a:t>
            </a:r>
            <a:r>
              <a:rPr lang="en-US" dirty="0"/>
              <a:t>valence shell is chemically reactive (tends to form chemical bonds until it has 8 electrons to fill the valence shell).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077200" cy="5257800"/>
          </a:xfrm>
        </p:spPr>
        <p:txBody>
          <a:bodyPr/>
          <a:lstStyle/>
          <a:p>
            <a:r>
              <a:rPr lang="en-US" b="1" i="1" dirty="0"/>
              <a:t>Octet rule</a:t>
            </a:r>
            <a:r>
              <a:rPr lang="en-US" dirty="0"/>
              <a:t> = Rule that a valence shell is </a:t>
            </a:r>
            <a:r>
              <a:rPr lang="en-US" u="sng" dirty="0" smtClean="0"/>
              <a:t>____</a:t>
            </a:r>
            <a:r>
              <a:rPr lang="en-US" u="sng" dirty="0" smtClean="0"/>
              <a:t>full/complete_ </a:t>
            </a:r>
            <a:r>
              <a:rPr lang="en-US" dirty="0"/>
              <a:t>when it contains 8 electrons (except H and He in Period 1). 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               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  Partial valence shell		       Full valence shell</a:t>
            </a:r>
          </a:p>
          <a:p>
            <a:endParaRPr lang="en-US" dirty="0"/>
          </a:p>
        </p:txBody>
      </p:sp>
      <p:pic>
        <p:nvPicPr>
          <p:cNvPr id="4" name="Picture 3" descr="https://encrypted-tbn3.gstatic.com/images?q=tbn:ANd9GcQv52tp-lqjsj7Pu2d6VGiRFcTe3GfYT0wfE1d62l0A6qv50aZx0Q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506" y="4114800"/>
            <a:ext cx="311429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1.gstatic.com/images?q=tbn:ANd9GcTdlzLU0U84iZluqEmrGoWgkxsBM4xnPQtxCpajHPAV3WYIHEE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6482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they have partial or full shells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 has </a:t>
            </a:r>
            <a:r>
              <a:rPr lang="en-US" dirty="0" smtClean="0"/>
              <a:t>__1__ </a:t>
            </a:r>
            <a:r>
              <a:rPr lang="en-US" dirty="0"/>
              <a:t>valence electrons and Ne has </a:t>
            </a:r>
            <a:r>
              <a:rPr lang="en-US" dirty="0" smtClean="0"/>
              <a:t>__8__ </a:t>
            </a:r>
            <a:r>
              <a:rPr lang="en-US" dirty="0"/>
              <a:t>valence electrons.</a:t>
            </a:r>
          </a:p>
          <a:p>
            <a:r>
              <a:rPr lang="en-US" dirty="0"/>
              <a:t>*Remember you need 8 electrons for an atom to be </a:t>
            </a:r>
            <a:r>
              <a:rPr lang="en-US" dirty="0" smtClean="0"/>
              <a:t>___</a:t>
            </a:r>
            <a:r>
              <a:rPr lang="en-US" dirty="0" smtClean="0"/>
              <a:t>stable</a:t>
            </a:r>
            <a:r>
              <a:rPr lang="en-US" dirty="0" smtClean="0"/>
              <a:t> and complete__.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(This means Ne is full and cannot use Li’s valence electron)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Lewis Dot </a:t>
            </a:r>
            <a:r>
              <a:rPr lang="en-US" dirty="0" smtClean="0"/>
              <a:t>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/>
              <a:t>A Lewis structure is a structural representation of a molecule where dots are used to show </a:t>
            </a:r>
            <a:r>
              <a:rPr lang="en-US" dirty="0" smtClean="0"/>
              <a:t>__electron_  </a:t>
            </a:r>
            <a:r>
              <a:rPr lang="en-US" dirty="0"/>
              <a:t>position around the </a:t>
            </a:r>
            <a:r>
              <a:rPr lang="en-US" dirty="0" smtClean="0"/>
              <a:t>__</a:t>
            </a:r>
            <a:r>
              <a:rPr lang="en-US" dirty="0" smtClean="0"/>
              <a:t>atom</a:t>
            </a:r>
            <a:r>
              <a:rPr lang="en-US" dirty="0" smtClean="0"/>
              <a:t>_.                                                     </a:t>
            </a:r>
            <a:endParaRPr lang="en-US" dirty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(compare the valence electron pictures to these pictures)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Lewis dot Li.sv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267200"/>
            <a:ext cx="2057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1.gstatic.com/images?q=tbn:ANd9GcS4wNnxGkbxghE8bz4pb4SckGUY0L_HQ81wdDEPdKOMojz_hsUxg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41910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Ionization </a:t>
            </a:r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Ionization energy is a measure of the difficulty of </a:t>
            </a:r>
            <a:r>
              <a:rPr lang="en-US" u="sng" dirty="0" smtClean="0"/>
              <a:t>___removing an___</a:t>
            </a:r>
            <a:r>
              <a:rPr lang="en-US" dirty="0" smtClean="0"/>
              <a:t> </a:t>
            </a:r>
            <a:r>
              <a:rPr lang="en-US" dirty="0"/>
              <a:t>electron or the strength by which an electron is bound. </a:t>
            </a:r>
          </a:p>
          <a:p>
            <a:r>
              <a:rPr lang="en-US" dirty="0"/>
              <a:t>The higher the ionization energy, the more </a:t>
            </a:r>
            <a:r>
              <a:rPr lang="en-US" u="sng" dirty="0" smtClean="0"/>
              <a:t>__difficult___</a:t>
            </a:r>
            <a:r>
              <a:rPr lang="en-US" dirty="0" smtClean="0"/>
              <a:t> </a:t>
            </a:r>
            <a:r>
              <a:rPr lang="en-US" dirty="0"/>
              <a:t>it is to remove an electron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sz="2400" i="1" dirty="0"/>
              <a:t>*Remember as you go from _left__ to _right_ across the periodic table it becomes more and more difficult to remove an electron.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A cation is an ion with a </a:t>
            </a:r>
            <a:r>
              <a:rPr lang="en-US" dirty="0" smtClean="0"/>
              <a:t>____</a:t>
            </a:r>
            <a:r>
              <a:rPr lang="en-US" dirty="0" err="1" smtClean="0"/>
              <a:t>positive___</a:t>
            </a:r>
            <a:r>
              <a:rPr lang="en-US" dirty="0" err="1"/>
              <a:t>charge</a:t>
            </a:r>
            <a:r>
              <a:rPr lang="en-US" dirty="0"/>
              <a:t> and is formed when an atom </a:t>
            </a:r>
            <a:r>
              <a:rPr lang="en-US" dirty="0" smtClean="0"/>
              <a:t>___</a:t>
            </a:r>
            <a:r>
              <a:rPr lang="en-US" dirty="0" smtClean="0"/>
              <a:t>gives/loses___ </a:t>
            </a:r>
            <a:r>
              <a:rPr lang="en-US" dirty="0"/>
              <a:t>one or more electrons.</a:t>
            </a:r>
          </a:p>
          <a:p>
            <a:pPr>
              <a:buNone/>
            </a:pPr>
            <a:r>
              <a:rPr lang="en-US" dirty="0" smtClean="0"/>
              <a:t>              (It is pronounced… “cat  ion”)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Groups 1, 2, and 13 tend to be </a:t>
            </a:r>
            <a:r>
              <a:rPr lang="en-US" dirty="0" smtClean="0"/>
              <a:t>___cations__.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anion is an ion with a </a:t>
            </a:r>
            <a:r>
              <a:rPr lang="en-US" dirty="0" smtClean="0"/>
              <a:t>__</a:t>
            </a:r>
            <a:r>
              <a:rPr lang="en-US" dirty="0" err="1" smtClean="0"/>
              <a:t>negative__</a:t>
            </a:r>
            <a:r>
              <a:rPr lang="en-US" dirty="0" err="1"/>
              <a:t>charge</a:t>
            </a:r>
            <a:r>
              <a:rPr lang="en-US" dirty="0"/>
              <a:t> and is formed when an atom </a:t>
            </a:r>
            <a:r>
              <a:rPr lang="en-US" dirty="0" smtClean="0"/>
              <a:t>___takes___ </a:t>
            </a:r>
            <a:r>
              <a:rPr lang="en-US" dirty="0"/>
              <a:t>one or more electrons.</a:t>
            </a:r>
          </a:p>
          <a:p>
            <a:pPr>
              <a:buNone/>
            </a:pPr>
            <a:r>
              <a:rPr lang="en-US" dirty="0" smtClean="0"/>
              <a:t>                (It is pronounced- “</a:t>
            </a:r>
            <a:r>
              <a:rPr lang="en-US" dirty="0" err="1" smtClean="0"/>
              <a:t>ann</a:t>
            </a:r>
            <a:r>
              <a:rPr lang="en-US" dirty="0" smtClean="0"/>
              <a:t> ion”)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Groups 15, 16 and 17 tend to be </a:t>
            </a:r>
            <a:r>
              <a:rPr lang="en-US" dirty="0" smtClean="0"/>
              <a:t>__anions__.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700" dirty="0" smtClean="0"/>
              <a:t>*Hit think anion looks like the word onion= negative and negative people “take” things*</a:t>
            </a:r>
            <a:endParaRPr lang="en-US" sz="2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Ionic bond between Na and </a:t>
            </a:r>
            <a:r>
              <a:rPr lang="en-US" dirty="0" err="1" smtClean="0"/>
              <a:t>Cl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yummy salt!</a:t>
            </a:r>
            <a:br>
              <a:rPr lang="en-US" dirty="0" smtClean="0"/>
            </a:br>
            <a:r>
              <a:rPr lang="en-US" sz="3100" dirty="0" smtClean="0"/>
              <a:t>Na has 1 valence electron to “give” away</a:t>
            </a:r>
            <a:br>
              <a:rPr lang="en-US" sz="3100" dirty="0" smtClean="0"/>
            </a:br>
            <a:r>
              <a:rPr lang="en-US" sz="3100" dirty="0" err="1" smtClean="0"/>
              <a:t>Cl</a:t>
            </a:r>
            <a:r>
              <a:rPr lang="en-US" sz="3100" dirty="0" smtClean="0"/>
              <a:t> has 1 spot before it is full. It “takes” Na’s valence electron.</a:t>
            </a:r>
            <a:endParaRPr lang="en-US" sz="3100" dirty="0"/>
          </a:p>
        </p:txBody>
      </p:sp>
      <p:pic>
        <p:nvPicPr>
          <p:cNvPr id="22530" name="Picture 2" descr="C:\Users\Yummy\Desktop\chem NaCl bond pictur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00400"/>
            <a:ext cx="7419703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(anion or 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Ca a cation or an anion? (Hint- what is Ca’s group </a:t>
            </a:r>
            <a:r>
              <a:rPr lang="en-US" dirty="0" smtClean="0"/>
              <a:t>#?)__________</a:t>
            </a:r>
          </a:p>
          <a:p>
            <a:endParaRPr lang="en-US" dirty="0"/>
          </a:p>
          <a:p>
            <a:r>
              <a:rPr lang="en-US" dirty="0" smtClean="0"/>
              <a:t>Is </a:t>
            </a:r>
            <a:r>
              <a:rPr lang="en-US" dirty="0"/>
              <a:t>F a cation or an anion? 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Electrons are the only </a:t>
            </a:r>
            <a:r>
              <a:rPr lang="en-US" dirty="0" smtClean="0"/>
              <a:t>___stable__ </a:t>
            </a:r>
            <a:r>
              <a:rPr lang="en-US" dirty="0"/>
              <a:t>subatomic particles directly involved in chemical reactions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3" name="Picture 1" descr="C:\Users\Yummy\Desktop\chem fireworks pi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8001001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(anion or 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Is </a:t>
            </a:r>
            <a:r>
              <a:rPr lang="en-US" sz="3000" dirty="0"/>
              <a:t>Ca a cation or an anion? (Hint- what is Ca’s group </a:t>
            </a:r>
            <a:r>
              <a:rPr lang="en-US" sz="3000" dirty="0" smtClean="0"/>
              <a:t>#?)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u="sng" dirty="0" smtClean="0"/>
              <a:t>Calcium is in Group 2, which makes it a cation</a:t>
            </a:r>
          </a:p>
          <a:p>
            <a:endParaRPr lang="en-US" dirty="0"/>
          </a:p>
          <a:p>
            <a:r>
              <a:rPr lang="en-US" sz="3000" dirty="0" smtClean="0"/>
              <a:t>Is </a:t>
            </a:r>
            <a:r>
              <a:rPr lang="en-US" sz="3000" dirty="0"/>
              <a:t>F a cation or an anion? </a:t>
            </a:r>
            <a:endParaRPr lang="en-US" sz="3000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u="sng" dirty="0" smtClean="0"/>
              <a:t>Fluorine is in Group 17, which makes it an      anion.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Configuration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Electron configuration = Distribution of electrons in an atom's electron </a:t>
            </a:r>
            <a:r>
              <a:rPr lang="en-US" dirty="0" smtClean="0"/>
              <a:t>_shell___ </a:t>
            </a:r>
            <a:r>
              <a:rPr lang="en-US" dirty="0"/>
              <a:t>(orbitals).</a:t>
            </a:r>
          </a:p>
          <a:p>
            <a:endParaRPr lang="en-US" dirty="0"/>
          </a:p>
        </p:txBody>
      </p:sp>
      <p:pic>
        <p:nvPicPr>
          <p:cNvPr id="4" name="Picture 3" descr="http://iws.collin.edu/biopage/faculty/mcculloch/1406/outlines/chapter%202/Periodic%20Tab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429000"/>
            <a:ext cx="5410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electrons are distributed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If an atom does not have enough </a:t>
            </a:r>
            <a:r>
              <a:rPr lang="en-US" u="sng" dirty="0" smtClean="0"/>
              <a:t>__electrons___</a:t>
            </a:r>
            <a:r>
              <a:rPr lang="en-US" dirty="0" smtClean="0"/>
              <a:t> </a:t>
            </a:r>
            <a:r>
              <a:rPr lang="en-US" dirty="0"/>
              <a:t>to fill all shells, the outer shell will be the only one partially filled.</a:t>
            </a:r>
          </a:p>
          <a:p>
            <a:endParaRPr lang="en-US" dirty="0"/>
          </a:p>
        </p:txBody>
      </p:sp>
      <p:pic>
        <p:nvPicPr>
          <p:cNvPr id="6145" name="Picture 1" descr="C:\Users\Yummy\Desktop\chem valence electron vs core electr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2971800" cy="3341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Chemical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Chemical properties of an atom depend upon the number of </a:t>
            </a:r>
            <a:r>
              <a:rPr lang="en-US" b="1" u="sng" dirty="0" smtClean="0"/>
              <a:t>___</a:t>
            </a:r>
            <a:r>
              <a:rPr lang="en-US" b="1" u="sng" dirty="0" err="1" smtClean="0"/>
              <a:t>valence_electrons</a:t>
            </a:r>
            <a:r>
              <a:rPr lang="en-US" b="1" u="sng" dirty="0" smtClean="0"/>
              <a:t>____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i="1" dirty="0"/>
              <a:t>Example- Group 1 all the elements are highly reactive to H</a:t>
            </a:r>
            <a:r>
              <a:rPr lang="en-US" i="1" baseline="-25000" dirty="0"/>
              <a:t>2</a:t>
            </a:r>
            <a:r>
              <a:rPr lang="en-US" i="1" dirty="0"/>
              <a:t>0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 (remember the video- explosions, fire)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Valence </a:t>
            </a:r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Valence electrons = Electrons in the atom’s </a:t>
            </a:r>
            <a:r>
              <a:rPr lang="en-US" u="sng" dirty="0" smtClean="0"/>
              <a:t>_outermost__</a:t>
            </a:r>
            <a:r>
              <a:rPr lang="en-US" dirty="0" smtClean="0"/>
              <a:t> </a:t>
            </a:r>
            <a:r>
              <a:rPr lang="en-US" dirty="0"/>
              <a:t>energy shell.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097" name="Picture 1" descr="C:\Users\Yummy\Desktop\valence electrons 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124200"/>
            <a:ext cx="4800600" cy="3253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can tell how many valence electrons there are in each atom by looking at its </a:t>
            </a:r>
            <a:r>
              <a:rPr lang="en-US" u="sng" dirty="0" smtClean="0"/>
              <a:t>__Group #_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Valence Electrons final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438400"/>
            <a:ext cx="5134692" cy="412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valence electrons are there?</a:t>
            </a:r>
            <a:br>
              <a:rPr lang="en-US" dirty="0" smtClean="0"/>
            </a:br>
            <a:r>
              <a:rPr kumimoji="0" lang="en-US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*As you can see you “ignore” the 1 in Groups 13-18)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2362203"/>
          <a:ext cx="5715000" cy="4191002"/>
        </p:xfrm>
        <a:graphic>
          <a:graphicData uri="http://schemas.openxmlformats.org/drawingml/2006/table">
            <a:tbl>
              <a:tblPr/>
              <a:tblGrid>
                <a:gridCol w="2120156"/>
                <a:gridCol w="3594844"/>
              </a:tblGrid>
              <a:tr h="813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Group #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# of valence electrons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13*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14*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15*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16*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17*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18*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2 (for period 1 ONLY)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8 (noble gases already have a </a:t>
                      </a:r>
                      <a:r>
                        <a:rPr lang="en-US" sz="1500" b="1" u="sng" dirty="0">
                          <a:latin typeface="Calibri"/>
                          <a:ea typeface="Times New Roman"/>
                          <a:cs typeface="Times New Roman"/>
                        </a:rPr>
                        <a:t>full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Times New Roman"/>
                        </a:rPr>
                        <a:t> energy shell!)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97795"/>
            <a:ext cx="76174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Practice- How many valence electrons does K have? (Hint- what group # is K in?) </a:t>
            </a:r>
            <a:r>
              <a:rPr lang="en-US" dirty="0" smtClean="0"/>
              <a:t>_______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Practice- </a:t>
            </a:r>
            <a:r>
              <a:rPr lang="en-US" dirty="0"/>
              <a:t>How many valence electrons does C have? 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704</Words>
  <Application>Microsoft Office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Bonding  Guided Notes #1  (label this page #4- with a circle)  (see my website if you don’t know what assignments 1, 2, and 3 were- binder quiz Tuesday!)</vt:lpstr>
      <vt:lpstr>Electrons</vt:lpstr>
      <vt:lpstr>Electron Configuration </vt:lpstr>
      <vt:lpstr>How electrons are distributed</vt:lpstr>
      <vt:lpstr>Chemical properties</vt:lpstr>
      <vt:lpstr>Valence Electrons</vt:lpstr>
      <vt:lpstr>You can tell how many valence electrons there are in each atom by looking at its __Group #_. </vt:lpstr>
      <vt:lpstr>How many valence electrons are there?  *As you can see you “ignore” the 1 in Groups 13-18) </vt:lpstr>
      <vt:lpstr>Practice:</vt:lpstr>
      <vt:lpstr>Practice:</vt:lpstr>
      <vt:lpstr>Full vs Partial Shells</vt:lpstr>
      <vt:lpstr>Valence Shells</vt:lpstr>
      <vt:lpstr>Why do they have partial or full shells?</vt:lpstr>
      <vt:lpstr>Lewis Dot Diagrams</vt:lpstr>
      <vt:lpstr>Ionization energy</vt:lpstr>
      <vt:lpstr>Cation</vt:lpstr>
      <vt:lpstr>Anion</vt:lpstr>
      <vt:lpstr>Ionic bond between Na and Cl… yummy salt! Na has 1 valence electron to “give” away Cl has 1 spot before it is full. It “takes” Na’s valence electron.</vt:lpstr>
      <vt:lpstr>Practice (anion or cation)</vt:lpstr>
      <vt:lpstr>Practice (anion or cation)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#1</dc:title>
  <dc:creator>Yummy</dc:creator>
  <cp:lastModifiedBy>CCSD</cp:lastModifiedBy>
  <cp:revision>13</cp:revision>
  <dcterms:created xsi:type="dcterms:W3CDTF">2015-01-23T03:54:07Z</dcterms:created>
  <dcterms:modified xsi:type="dcterms:W3CDTF">2015-01-23T14:45:42Z</dcterms:modified>
</cp:coreProperties>
</file>